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23"/>
  </p:notesMasterIdLst>
  <p:sldIdLst>
    <p:sldId id="256" r:id="rId2"/>
    <p:sldId id="283" r:id="rId3"/>
    <p:sldId id="260" r:id="rId4"/>
    <p:sldId id="284" r:id="rId5"/>
    <p:sldId id="285" r:id="rId6"/>
    <p:sldId id="286" r:id="rId7"/>
    <p:sldId id="293" r:id="rId8"/>
    <p:sldId id="275" r:id="rId9"/>
    <p:sldId id="288" r:id="rId10"/>
    <p:sldId id="289" r:id="rId11"/>
    <p:sldId id="278" r:id="rId12"/>
    <p:sldId id="287" r:id="rId13"/>
    <p:sldId id="280" r:id="rId14"/>
    <p:sldId id="282" r:id="rId15"/>
    <p:sldId id="276" r:id="rId16"/>
    <p:sldId id="277" r:id="rId17"/>
    <p:sldId id="267" r:id="rId18"/>
    <p:sldId id="268" r:id="rId19"/>
    <p:sldId id="290" r:id="rId20"/>
    <p:sldId id="292" r:id="rId21"/>
    <p:sldId id="274"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87" d="100"/>
          <a:sy n="87" d="100"/>
        </p:scale>
        <p:origin x="48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6A435F-3454-48D2-9DDD-FB5B27D07920}" type="datetimeFigureOut">
              <a:rPr lang="en-IN" smtClean="0"/>
              <a:t>20-03-2025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453788-7333-4EF8-8558-A1AA9F7CDF19}" type="slidenum">
              <a:rPr lang="en-IN" smtClean="0"/>
              <a:t>‹#›</a:t>
            </a:fld>
            <a:endParaRPr lang="en-IN"/>
          </a:p>
        </p:txBody>
      </p:sp>
    </p:spTree>
    <p:extLst>
      <p:ext uri="{BB962C8B-B14F-4D97-AF65-F5344CB8AC3E}">
        <p14:creationId xmlns:p14="http://schemas.microsoft.com/office/powerpoint/2010/main" val="2747975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BE453788-7333-4EF8-8558-A1AA9F7CDF19}" type="slidenum">
              <a:rPr lang="en-IN" smtClean="0"/>
              <a:t>8</a:t>
            </a:fld>
            <a:endParaRPr lang="en-IN"/>
          </a:p>
        </p:txBody>
      </p:sp>
    </p:spTree>
    <p:extLst>
      <p:ext uri="{BB962C8B-B14F-4D97-AF65-F5344CB8AC3E}">
        <p14:creationId xmlns:p14="http://schemas.microsoft.com/office/powerpoint/2010/main" val="40870180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D8CBC0E5-4E2A-4335-B106-4A2BDAB2159B}" type="datetimeFigureOut">
              <a:rPr lang="en-IN" smtClean="0"/>
              <a:t>20-03-2025</a:t>
            </a:fld>
            <a:endParaRPr lang="en-IN"/>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IN"/>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578636B7-6A4A-42BD-B897-4A94A8C40DAF}" type="slidenum">
              <a:rPr lang="en-IN" smtClean="0"/>
              <a:t>‹#›</a:t>
            </a:fld>
            <a:endParaRPr lang="en-IN"/>
          </a:p>
        </p:txBody>
      </p:sp>
    </p:spTree>
    <p:extLst>
      <p:ext uri="{BB962C8B-B14F-4D97-AF65-F5344CB8AC3E}">
        <p14:creationId xmlns:p14="http://schemas.microsoft.com/office/powerpoint/2010/main" val="2532111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CBC0E5-4E2A-4335-B106-4A2BDAB2159B}" type="datetimeFigureOut">
              <a:rPr lang="en-IN" smtClean="0"/>
              <a:t>20-03-2025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8636B7-6A4A-42BD-B897-4A94A8C40DAF}" type="slidenum">
              <a:rPr lang="en-IN" smtClean="0"/>
              <a:t>‹#›</a:t>
            </a:fld>
            <a:endParaRPr lang="en-IN"/>
          </a:p>
        </p:txBody>
      </p:sp>
    </p:spTree>
    <p:extLst>
      <p:ext uri="{BB962C8B-B14F-4D97-AF65-F5344CB8AC3E}">
        <p14:creationId xmlns:p14="http://schemas.microsoft.com/office/powerpoint/2010/main" val="3066917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CBC0E5-4E2A-4335-B106-4A2BDAB2159B}" type="datetimeFigureOut">
              <a:rPr lang="en-IN" smtClean="0"/>
              <a:t>20-03-2025</a:t>
            </a:fld>
            <a:endParaRPr lang="en-IN"/>
          </a:p>
        </p:txBody>
      </p:sp>
      <p:sp>
        <p:nvSpPr>
          <p:cNvPr id="5" name="Footer Placeholder 4"/>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78636B7-6A4A-42BD-B897-4A94A8C40DAF}" type="slidenum">
              <a:rPr lang="en-IN" smtClean="0"/>
              <a:t>‹#›</a:t>
            </a:fld>
            <a:endParaRPr lang="en-IN"/>
          </a:p>
        </p:txBody>
      </p:sp>
    </p:spTree>
    <p:extLst>
      <p:ext uri="{BB962C8B-B14F-4D97-AF65-F5344CB8AC3E}">
        <p14:creationId xmlns:p14="http://schemas.microsoft.com/office/powerpoint/2010/main" val="2274061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8CBC0E5-4E2A-4335-B106-4A2BDAB2159B}" type="datetimeFigureOut">
              <a:rPr lang="en-IN" smtClean="0"/>
              <a:t>20-03-2025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78636B7-6A4A-42BD-B897-4A94A8C40DAF}" type="slidenum">
              <a:rPr lang="en-IN" smtClean="0"/>
              <a:t>‹#›</a:t>
            </a:fld>
            <a:endParaRPr lang="en-IN"/>
          </a:p>
        </p:txBody>
      </p:sp>
    </p:spTree>
    <p:extLst>
      <p:ext uri="{BB962C8B-B14F-4D97-AF65-F5344CB8AC3E}">
        <p14:creationId xmlns:p14="http://schemas.microsoft.com/office/powerpoint/2010/main" val="1374808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CBC0E5-4E2A-4335-B106-4A2BDAB2159B}" type="datetimeFigureOut">
              <a:rPr lang="en-IN" smtClean="0"/>
              <a:t>20-03-2025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78636B7-6A4A-42BD-B897-4A94A8C40DAF}" type="slidenum">
              <a:rPr lang="en-IN" smtClean="0"/>
              <a:t>‹#›</a:t>
            </a:fld>
            <a:endParaRPr lang="en-IN"/>
          </a:p>
        </p:txBody>
      </p:sp>
    </p:spTree>
    <p:extLst>
      <p:ext uri="{BB962C8B-B14F-4D97-AF65-F5344CB8AC3E}">
        <p14:creationId xmlns:p14="http://schemas.microsoft.com/office/powerpoint/2010/main" val="2120160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CBC0E5-4E2A-4335-B106-4A2BDAB2159B}" type="datetimeFigureOut">
              <a:rPr lang="en-IN" smtClean="0"/>
              <a:t>20-03-2025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78636B7-6A4A-42BD-B897-4A94A8C40DAF}" type="slidenum">
              <a:rPr lang="en-IN" smtClean="0"/>
              <a:t>‹#›</a:t>
            </a:fld>
            <a:endParaRPr lang="en-IN"/>
          </a:p>
        </p:txBody>
      </p:sp>
    </p:spTree>
    <p:extLst>
      <p:ext uri="{BB962C8B-B14F-4D97-AF65-F5344CB8AC3E}">
        <p14:creationId xmlns:p14="http://schemas.microsoft.com/office/powerpoint/2010/main" val="4134388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CBC0E5-4E2A-4335-B106-4A2BDAB2159B}" type="datetimeFigureOut">
              <a:rPr lang="en-IN" smtClean="0"/>
              <a:t>20-03-2025</a:t>
            </a:fld>
            <a:endParaRPr lang="en-IN"/>
          </a:p>
        </p:txBody>
      </p:sp>
      <p:sp>
        <p:nvSpPr>
          <p:cNvPr id="3" name="Footer Placeholder 2"/>
          <p:cNvSpPr>
            <a:spLocks noGrp="1"/>
          </p:cNvSpPr>
          <p:nvPr>
            <p:ph type="ftr" sz="quarter" idx="11"/>
          </p:nvPr>
        </p:nvSpPr>
        <p:spPr/>
        <p:txBody>
          <a:bodyPr/>
          <a:lstStyle/>
          <a:p>
            <a:endParaRPr lang="en-IN"/>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578636B7-6A4A-42BD-B897-4A94A8C40DAF}" type="slidenum">
              <a:rPr lang="en-IN" smtClean="0"/>
              <a:t>‹#›</a:t>
            </a:fld>
            <a:endParaRPr lang="en-IN"/>
          </a:p>
        </p:txBody>
      </p:sp>
    </p:spTree>
    <p:extLst>
      <p:ext uri="{BB962C8B-B14F-4D97-AF65-F5344CB8AC3E}">
        <p14:creationId xmlns:p14="http://schemas.microsoft.com/office/powerpoint/2010/main" val="1332776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CBC0E5-4E2A-4335-B106-4A2BDAB2159B}" type="datetimeFigureOut">
              <a:rPr lang="en-IN" smtClean="0"/>
              <a:t>20-03-2025</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78636B7-6A4A-42BD-B897-4A94A8C40DAF}" type="slidenum">
              <a:rPr lang="en-IN" smtClean="0"/>
              <a:t>‹#›</a:t>
            </a:fld>
            <a:endParaRPr lang="en-IN"/>
          </a:p>
        </p:txBody>
      </p:sp>
    </p:spTree>
    <p:extLst>
      <p:ext uri="{BB962C8B-B14F-4D97-AF65-F5344CB8AC3E}">
        <p14:creationId xmlns:p14="http://schemas.microsoft.com/office/powerpoint/2010/main" val="3969890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CBC0E5-4E2A-4335-B106-4A2BDAB2159B}" type="datetimeFigureOut">
              <a:rPr lang="en-IN" smtClean="0"/>
              <a:t>20-03-2025</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78636B7-6A4A-42BD-B897-4A94A8C40DAF}" type="slidenum">
              <a:rPr lang="en-IN" smtClean="0"/>
              <a:t>‹#›</a:t>
            </a:fld>
            <a:endParaRPr lang="en-IN"/>
          </a:p>
        </p:txBody>
      </p:sp>
    </p:spTree>
    <p:extLst>
      <p:ext uri="{BB962C8B-B14F-4D97-AF65-F5344CB8AC3E}">
        <p14:creationId xmlns:p14="http://schemas.microsoft.com/office/powerpoint/2010/main" val="3944314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CBC0E5-4E2A-4335-B106-4A2BDAB2159B}" type="datetimeFigureOut">
              <a:rPr lang="en-IN" smtClean="0"/>
              <a:t>20-03-2025</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78636B7-6A4A-42BD-B897-4A94A8C40DAF}" type="slidenum">
              <a:rPr lang="en-IN" smtClean="0"/>
              <a:t>‹#›</a:t>
            </a:fld>
            <a:endParaRPr lang="en-IN"/>
          </a:p>
        </p:txBody>
      </p:sp>
    </p:spTree>
    <p:extLst>
      <p:ext uri="{BB962C8B-B14F-4D97-AF65-F5344CB8AC3E}">
        <p14:creationId xmlns:p14="http://schemas.microsoft.com/office/powerpoint/2010/main" val="1473577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8CBC0E5-4E2A-4335-B106-4A2BDAB2159B}" type="datetimeFigureOut">
              <a:rPr lang="en-IN" smtClean="0"/>
              <a:t>20-03-2025</a:t>
            </a:fld>
            <a:endParaRPr lang="en-IN"/>
          </a:p>
        </p:txBody>
      </p:sp>
      <p:sp>
        <p:nvSpPr>
          <p:cNvPr id="5" name="Footer Placeholder 4"/>
          <p:cNvSpPr>
            <a:spLocks noGrp="1"/>
          </p:cNvSpPr>
          <p:nvPr>
            <p:ph type="ftr" sz="quarter" idx="11"/>
          </p:nvPr>
        </p:nvSpPr>
        <p:spPr/>
        <p:txBody>
          <a:bodyPr/>
          <a:lstStyle/>
          <a:p>
            <a:endParaRPr lang="en-IN"/>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78636B7-6A4A-42BD-B897-4A94A8C40DAF}" type="slidenum">
              <a:rPr lang="en-IN" smtClean="0"/>
              <a:t>‹#›</a:t>
            </a:fld>
            <a:endParaRPr lang="en-IN"/>
          </a:p>
        </p:txBody>
      </p:sp>
    </p:spTree>
    <p:extLst>
      <p:ext uri="{BB962C8B-B14F-4D97-AF65-F5344CB8AC3E}">
        <p14:creationId xmlns:p14="http://schemas.microsoft.com/office/powerpoint/2010/main" val="3971102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8CBC0E5-4E2A-4335-B106-4A2BDAB2159B}" type="datetimeFigureOut">
              <a:rPr lang="en-IN" smtClean="0"/>
              <a:t>20-03-2025</a:t>
            </a:fld>
            <a:endParaRPr lang="en-IN"/>
          </a:p>
        </p:txBody>
      </p:sp>
      <p:sp>
        <p:nvSpPr>
          <p:cNvPr id="5" name="Footer Placeholder 4"/>
          <p:cNvSpPr>
            <a:spLocks noGrp="1"/>
          </p:cNvSpPr>
          <p:nvPr>
            <p:ph type="ftr" sz="quarter" idx="11"/>
          </p:nvPr>
        </p:nvSpPr>
        <p:spPr/>
        <p:txBody>
          <a:bodyPr/>
          <a:lstStyle/>
          <a:p>
            <a:endParaRPr lang="en-IN"/>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78636B7-6A4A-42BD-B897-4A94A8C40DAF}" type="slidenum">
              <a:rPr lang="en-IN" smtClean="0"/>
              <a:t>‹#›</a:t>
            </a:fld>
            <a:endParaRPr lang="en-IN"/>
          </a:p>
        </p:txBody>
      </p:sp>
    </p:spTree>
    <p:extLst>
      <p:ext uri="{BB962C8B-B14F-4D97-AF65-F5344CB8AC3E}">
        <p14:creationId xmlns:p14="http://schemas.microsoft.com/office/powerpoint/2010/main" val="39926525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CBC0E5-4E2A-4335-B106-4A2BDAB2159B}" type="datetimeFigureOut">
              <a:rPr lang="en-IN" smtClean="0"/>
              <a:t>20-03-2025</a:t>
            </a:fld>
            <a:endParaRPr lang="en-IN"/>
          </a:p>
        </p:txBody>
      </p:sp>
      <p:sp>
        <p:nvSpPr>
          <p:cNvPr id="5" name="Footer Placeholder 4"/>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78636B7-6A4A-42BD-B897-4A94A8C40DAF}" type="slidenum">
              <a:rPr lang="en-IN" smtClean="0"/>
              <a:t>‹#›</a:t>
            </a:fld>
            <a:endParaRPr lang="en-IN"/>
          </a:p>
        </p:txBody>
      </p:sp>
    </p:spTree>
    <p:extLst>
      <p:ext uri="{BB962C8B-B14F-4D97-AF65-F5344CB8AC3E}">
        <p14:creationId xmlns:p14="http://schemas.microsoft.com/office/powerpoint/2010/main" val="14806130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8CBC0E5-4E2A-4335-B106-4A2BDAB2159B}" type="datetimeFigureOut">
              <a:rPr lang="en-IN" smtClean="0"/>
              <a:t>20-03-2025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78636B7-6A4A-42BD-B897-4A94A8C40DAF}" type="slidenum">
              <a:rPr lang="en-IN" smtClean="0"/>
              <a:t>‹#›</a:t>
            </a:fld>
            <a:endParaRPr lang="en-IN"/>
          </a:p>
        </p:txBody>
      </p:sp>
    </p:spTree>
    <p:extLst>
      <p:ext uri="{BB962C8B-B14F-4D97-AF65-F5344CB8AC3E}">
        <p14:creationId xmlns:p14="http://schemas.microsoft.com/office/powerpoint/2010/main" val="16202325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8CBC0E5-4E2A-4335-B106-4A2BDAB2159B}" type="datetimeFigureOut">
              <a:rPr lang="en-IN" smtClean="0"/>
              <a:t>20-03-2025</a:t>
            </a:fld>
            <a:endParaRPr lang="en-IN"/>
          </a:p>
        </p:txBody>
      </p:sp>
      <p:sp>
        <p:nvSpPr>
          <p:cNvPr id="8" name="Footer Placeholder 7"/>
          <p:cNvSpPr>
            <a:spLocks noGrp="1"/>
          </p:cNvSpPr>
          <p:nvPr>
            <p:ph type="ftr" sz="quarter" idx="11"/>
          </p:nvPr>
        </p:nvSpPr>
        <p:spPr>
          <a:xfrm>
            <a:off x="561111" y="6391838"/>
            <a:ext cx="3644282" cy="304801"/>
          </a:xfrm>
        </p:spPr>
        <p:txBody>
          <a:bodyPr/>
          <a:lstStyle/>
          <a:p>
            <a:endParaRPr lang="en-IN"/>
          </a:p>
        </p:txBody>
      </p:sp>
      <p:sp>
        <p:nvSpPr>
          <p:cNvPr id="9" name="Slide Number Placeholder 8"/>
          <p:cNvSpPr>
            <a:spLocks noGrp="1"/>
          </p:cNvSpPr>
          <p:nvPr>
            <p:ph type="sldNum" sz="quarter" idx="12"/>
          </p:nvPr>
        </p:nvSpPr>
        <p:spPr/>
        <p:txBody>
          <a:bodyPr/>
          <a:lstStyle/>
          <a:p>
            <a:fld id="{578636B7-6A4A-42BD-B897-4A94A8C40DAF}" type="slidenum">
              <a:rPr lang="en-IN" smtClean="0"/>
              <a:t>‹#›</a:t>
            </a:fld>
            <a:endParaRPr lang="en-IN"/>
          </a:p>
        </p:txBody>
      </p:sp>
    </p:spTree>
    <p:extLst>
      <p:ext uri="{BB962C8B-B14F-4D97-AF65-F5344CB8AC3E}">
        <p14:creationId xmlns:p14="http://schemas.microsoft.com/office/powerpoint/2010/main" val="18544315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D8CBC0E5-4E2A-4335-B106-4A2BDAB2159B}" type="datetimeFigureOut">
              <a:rPr lang="en-IN" smtClean="0"/>
              <a:t>20-03-2025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78636B7-6A4A-42BD-B897-4A94A8C40DAF}" type="slidenum">
              <a:rPr lang="en-IN" smtClean="0"/>
              <a:t>‹#›</a:t>
            </a:fld>
            <a:endParaRPr lang="en-IN"/>
          </a:p>
        </p:txBody>
      </p:sp>
    </p:spTree>
    <p:extLst>
      <p:ext uri="{BB962C8B-B14F-4D97-AF65-F5344CB8AC3E}">
        <p14:creationId xmlns:p14="http://schemas.microsoft.com/office/powerpoint/2010/main" val="40794128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D8CBC0E5-4E2A-4335-B106-4A2BDAB2159B}" type="datetimeFigureOut">
              <a:rPr lang="en-IN" smtClean="0"/>
              <a:t>20-03-2025</a:t>
            </a:fld>
            <a:endParaRPr lang="en-IN"/>
          </a:p>
        </p:txBody>
      </p:sp>
      <p:sp>
        <p:nvSpPr>
          <p:cNvPr id="5" name="Footer Placeholder 4"/>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78636B7-6A4A-42BD-B897-4A94A8C40DAF}" type="slidenum">
              <a:rPr lang="en-IN" smtClean="0"/>
              <a:t>‹#›</a:t>
            </a:fld>
            <a:endParaRPr lang="en-IN"/>
          </a:p>
        </p:txBody>
      </p:sp>
    </p:spTree>
    <p:extLst>
      <p:ext uri="{BB962C8B-B14F-4D97-AF65-F5344CB8AC3E}">
        <p14:creationId xmlns:p14="http://schemas.microsoft.com/office/powerpoint/2010/main" val="3096547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D8CBC0E5-4E2A-4335-B106-4A2BDAB2159B}" type="datetimeFigureOut">
              <a:rPr lang="en-IN" smtClean="0"/>
              <a:t>20-03-2025</a:t>
            </a:fld>
            <a:endParaRPr lang="en-IN"/>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IN"/>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578636B7-6A4A-42BD-B897-4A94A8C40DAF}" type="slidenum">
              <a:rPr lang="en-IN" smtClean="0"/>
              <a:t>‹#›</a:t>
            </a:fld>
            <a:endParaRPr lang="en-IN"/>
          </a:p>
        </p:txBody>
      </p:sp>
    </p:spTree>
    <p:extLst>
      <p:ext uri="{BB962C8B-B14F-4D97-AF65-F5344CB8AC3E}">
        <p14:creationId xmlns:p14="http://schemas.microsoft.com/office/powerpoint/2010/main" val="23998867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25BC1-343B-1C4D-6554-7B7B12861065}"/>
              </a:ext>
            </a:extLst>
          </p:cNvPr>
          <p:cNvSpPr>
            <a:spLocks noGrp="1"/>
          </p:cNvSpPr>
          <p:nvPr>
            <p:ph type="ctrTitle"/>
          </p:nvPr>
        </p:nvSpPr>
        <p:spPr>
          <a:xfrm>
            <a:off x="1143000" y="1019908"/>
            <a:ext cx="9442938" cy="2699238"/>
          </a:xfrm>
        </p:spPr>
        <p:txBody>
          <a:bodyPr>
            <a:noAutofit/>
          </a:bodyPr>
          <a:lstStyle/>
          <a:p>
            <a:r>
              <a:rPr lang="en-US" sz="3600" b="1" dirty="0"/>
              <a:t>Discussion on ICMP related test clauses of ITSAR and associated tools</a:t>
            </a:r>
            <a:endParaRPr lang="en-IN" sz="3600" b="1" dirty="0"/>
          </a:p>
        </p:txBody>
      </p:sp>
      <p:sp>
        <p:nvSpPr>
          <p:cNvPr id="3" name="Subtitle 2">
            <a:extLst>
              <a:ext uri="{FF2B5EF4-FFF2-40B4-BE49-F238E27FC236}">
                <a16:creationId xmlns:a16="http://schemas.microsoft.com/office/drawing/2014/main" id="{60B3E978-C7D4-7422-7EB0-299F6CE59FFF}"/>
              </a:ext>
            </a:extLst>
          </p:cNvPr>
          <p:cNvSpPr>
            <a:spLocks noGrp="1"/>
          </p:cNvSpPr>
          <p:nvPr>
            <p:ph type="subTitle" idx="1"/>
          </p:nvPr>
        </p:nvSpPr>
        <p:spPr>
          <a:xfrm>
            <a:off x="5987562" y="3991705"/>
            <a:ext cx="4448906" cy="1320802"/>
          </a:xfrm>
        </p:spPr>
        <p:txBody>
          <a:bodyPr>
            <a:normAutofit fontScale="77500" lnSpcReduction="20000"/>
          </a:bodyPr>
          <a:lstStyle/>
          <a:p>
            <a:endParaRPr lang="en-IN" dirty="0"/>
          </a:p>
          <a:p>
            <a:endParaRPr lang="en-IN" dirty="0"/>
          </a:p>
          <a:p>
            <a:r>
              <a:rPr lang="en-IN" dirty="0"/>
              <a:t>				</a:t>
            </a:r>
            <a:r>
              <a:rPr lang="en-IN" cap="none" dirty="0" err="1"/>
              <a:t>Umakant</a:t>
            </a:r>
            <a:r>
              <a:rPr lang="en-IN" dirty="0" err="1"/>
              <a:t>,ADET</a:t>
            </a:r>
            <a:r>
              <a:rPr lang="en-IN" dirty="0"/>
              <a:t>(SAS),NCCS</a:t>
            </a:r>
          </a:p>
          <a:p>
            <a:r>
              <a:rPr lang="en-IN" dirty="0"/>
              <a:t>		       </a:t>
            </a:r>
            <a:r>
              <a:rPr lang="en-IN" cap="none" dirty="0"/>
              <a:t> </a:t>
            </a:r>
            <a:r>
              <a:rPr lang="en-IN" dirty="0"/>
              <a:t> </a:t>
            </a:r>
            <a:r>
              <a:rPr lang="en-IN" cap="none" dirty="0"/>
              <a:t>Harsha </a:t>
            </a:r>
            <a:r>
              <a:rPr lang="en-IN" cap="none" dirty="0" err="1"/>
              <a:t>Ashturkar</a:t>
            </a:r>
            <a:r>
              <a:rPr lang="en-IN" cap="none" dirty="0"/>
              <a:t> </a:t>
            </a:r>
            <a:r>
              <a:rPr lang="en-IN" dirty="0"/>
              <a:t>, Intern(NCCS)</a:t>
            </a:r>
          </a:p>
        </p:txBody>
      </p:sp>
    </p:spTree>
    <p:extLst>
      <p:ext uri="{BB962C8B-B14F-4D97-AF65-F5344CB8AC3E}">
        <p14:creationId xmlns:p14="http://schemas.microsoft.com/office/powerpoint/2010/main" val="2131208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C4808-D2BB-E09B-2ED6-F9143D7FA159}"/>
              </a:ext>
            </a:extLst>
          </p:cNvPr>
          <p:cNvSpPr>
            <a:spLocks noGrp="1"/>
          </p:cNvSpPr>
          <p:nvPr>
            <p:ph type="title"/>
          </p:nvPr>
        </p:nvSpPr>
        <p:spPr>
          <a:xfrm>
            <a:off x="1154954" y="947291"/>
            <a:ext cx="8761413" cy="706964"/>
          </a:xfrm>
        </p:spPr>
        <p:txBody>
          <a:bodyPr/>
          <a:lstStyle/>
          <a:p>
            <a:r>
              <a:rPr lang="en-IN" dirty="0"/>
              <a:t>Abbreviations</a:t>
            </a:r>
          </a:p>
        </p:txBody>
      </p:sp>
      <p:sp>
        <p:nvSpPr>
          <p:cNvPr id="3" name="Content Placeholder 2">
            <a:extLst>
              <a:ext uri="{FF2B5EF4-FFF2-40B4-BE49-F238E27FC236}">
                <a16:creationId xmlns:a16="http://schemas.microsoft.com/office/drawing/2014/main" id="{E480634D-85E7-23B7-BAE9-44B07CE39B07}"/>
              </a:ext>
            </a:extLst>
          </p:cNvPr>
          <p:cNvSpPr>
            <a:spLocks noGrp="1"/>
          </p:cNvSpPr>
          <p:nvPr>
            <p:ph idx="1"/>
          </p:nvPr>
        </p:nvSpPr>
        <p:spPr/>
        <p:txBody>
          <a:bodyPr/>
          <a:lstStyle/>
          <a:p>
            <a:r>
              <a:rPr lang="en-IN" dirty="0"/>
              <a:t>TSTL: Telecom Security Test Lab</a:t>
            </a:r>
          </a:p>
          <a:p>
            <a:r>
              <a:rPr lang="en-IN" dirty="0"/>
              <a:t>ITSAR: Indian Telecom Security Assurance Requirement</a:t>
            </a:r>
          </a:p>
          <a:p>
            <a:r>
              <a:rPr lang="en-IN" dirty="0"/>
              <a:t>ICMP: Internet Control Message Protocol</a:t>
            </a:r>
          </a:p>
          <a:p>
            <a:r>
              <a:rPr lang="en-IN" dirty="0"/>
              <a:t>DUT: Device Under Test</a:t>
            </a:r>
          </a:p>
          <a:p>
            <a:r>
              <a:rPr lang="en-IN" dirty="0"/>
              <a:t>ETSI : European Telecommunications Standards Institute</a:t>
            </a:r>
          </a:p>
          <a:p>
            <a:endParaRPr lang="en-IN" dirty="0"/>
          </a:p>
        </p:txBody>
      </p:sp>
    </p:spTree>
    <p:extLst>
      <p:ext uri="{BB962C8B-B14F-4D97-AF65-F5344CB8AC3E}">
        <p14:creationId xmlns:p14="http://schemas.microsoft.com/office/powerpoint/2010/main" val="3378899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1C43E-F7B1-C046-EF56-8B21EDC023A7}"/>
              </a:ext>
            </a:extLst>
          </p:cNvPr>
          <p:cNvSpPr>
            <a:spLocks noGrp="1"/>
          </p:cNvSpPr>
          <p:nvPr>
            <p:ph type="title"/>
          </p:nvPr>
        </p:nvSpPr>
        <p:spPr/>
        <p:txBody>
          <a:bodyPr>
            <a:normAutofit/>
          </a:bodyPr>
          <a:lstStyle/>
          <a:p>
            <a:r>
              <a:rPr lang="en-IN" dirty="0"/>
              <a:t>Section 10.2 Handling of ICMP</a:t>
            </a:r>
          </a:p>
        </p:txBody>
      </p:sp>
      <p:sp>
        <p:nvSpPr>
          <p:cNvPr id="3" name="Content Placeholder 2">
            <a:extLst>
              <a:ext uri="{FF2B5EF4-FFF2-40B4-BE49-F238E27FC236}">
                <a16:creationId xmlns:a16="http://schemas.microsoft.com/office/drawing/2014/main" id="{B59B0F1A-FE5F-E92C-B3F7-74EF5F99561E}"/>
              </a:ext>
            </a:extLst>
          </p:cNvPr>
          <p:cNvSpPr>
            <a:spLocks noGrp="1"/>
          </p:cNvSpPr>
          <p:nvPr>
            <p:ph idx="1"/>
          </p:nvPr>
        </p:nvSpPr>
        <p:spPr>
          <a:xfrm>
            <a:off x="923544" y="2240280"/>
            <a:ext cx="10313025" cy="4014216"/>
          </a:xfrm>
        </p:spPr>
        <p:txBody>
          <a:bodyPr>
            <a:normAutofit/>
          </a:bodyPr>
          <a:lstStyle/>
          <a:p>
            <a:pPr marL="0" indent="0">
              <a:buNone/>
            </a:pPr>
            <a:r>
              <a:rPr lang="en-US" b="1" dirty="0"/>
              <a:t>Requirement : </a:t>
            </a:r>
          </a:p>
          <a:p>
            <a:r>
              <a:rPr lang="en-US" sz="2000" dirty="0"/>
              <a:t>Processing of ICMPv4 and ICMPv6 packets which are not required for operation shall be disabled on the Network product. </a:t>
            </a:r>
          </a:p>
          <a:p>
            <a:r>
              <a:rPr lang="en-US" sz="2000" dirty="0"/>
              <a:t>ICMP message types which on receipt lead to responses or to configuration changes are not mentioned in this requirement, but they may be necessary to support relevant and specified networking features. Those must be documented. Certain ICMP types are generally permitted and do not need to be specifically documented. </a:t>
            </a:r>
          </a:p>
          <a:p>
            <a:r>
              <a:rPr lang="en-US" sz="2000" dirty="0"/>
              <a:t>The Network product shall not send certain ICMP types by default, but it may support the option to enable utilization of these types (e.g., for debugging). This is marked as "Optional" in below table.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890736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C6925-F536-6A89-D83B-2655F979703A}"/>
              </a:ext>
            </a:extLst>
          </p:cNvPr>
          <p:cNvSpPr>
            <a:spLocks noGrp="1"/>
          </p:cNvSpPr>
          <p:nvPr>
            <p:ph type="title"/>
          </p:nvPr>
        </p:nvSpPr>
        <p:spPr>
          <a:xfrm>
            <a:off x="1154954" y="973668"/>
            <a:ext cx="9782677" cy="706964"/>
          </a:xfrm>
        </p:spPr>
        <p:txBody>
          <a:bodyPr/>
          <a:lstStyle/>
          <a:p>
            <a:r>
              <a:rPr lang="en-IN" dirty="0"/>
              <a:t>Table 1 -  Requirements Optional/Permitted</a:t>
            </a:r>
          </a:p>
        </p:txBody>
      </p:sp>
      <p:pic>
        <p:nvPicPr>
          <p:cNvPr id="5" name="Content Placeholder 4">
            <a:extLst>
              <a:ext uri="{FF2B5EF4-FFF2-40B4-BE49-F238E27FC236}">
                <a16:creationId xmlns:a16="http://schemas.microsoft.com/office/drawing/2014/main" id="{0348C118-0355-81D6-5FAD-5EFF3E2EFDBC}"/>
              </a:ext>
            </a:extLst>
          </p:cNvPr>
          <p:cNvPicPr>
            <a:picLocks noGrp="1" noChangeAspect="1"/>
          </p:cNvPicPr>
          <p:nvPr>
            <p:ph idx="1"/>
          </p:nvPr>
        </p:nvPicPr>
        <p:blipFill>
          <a:blip r:embed="rId2"/>
          <a:stretch>
            <a:fillRect/>
          </a:stretch>
        </p:blipFill>
        <p:spPr>
          <a:xfrm>
            <a:off x="1154954" y="2603500"/>
            <a:ext cx="8903446" cy="3416300"/>
          </a:xfrm>
        </p:spPr>
      </p:pic>
    </p:spTree>
    <p:extLst>
      <p:ext uri="{BB962C8B-B14F-4D97-AF65-F5344CB8AC3E}">
        <p14:creationId xmlns:p14="http://schemas.microsoft.com/office/powerpoint/2010/main" val="2852947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07AAE-1FEC-36CB-1DFF-525795DFA7BD}"/>
              </a:ext>
            </a:extLst>
          </p:cNvPr>
          <p:cNvSpPr>
            <a:spLocks noGrp="1"/>
          </p:cNvSpPr>
          <p:nvPr>
            <p:ph type="title"/>
          </p:nvPr>
        </p:nvSpPr>
        <p:spPr/>
        <p:txBody>
          <a:bodyPr/>
          <a:lstStyle/>
          <a:p>
            <a:r>
              <a:rPr lang="en-IN" dirty="0"/>
              <a:t>Table 2 : Decisive Requirements</a:t>
            </a:r>
          </a:p>
        </p:txBody>
      </p:sp>
      <p:pic>
        <p:nvPicPr>
          <p:cNvPr id="5" name="Content Placeholder 4">
            <a:extLst>
              <a:ext uri="{FF2B5EF4-FFF2-40B4-BE49-F238E27FC236}">
                <a16:creationId xmlns:a16="http://schemas.microsoft.com/office/drawing/2014/main" id="{309DE225-68F6-E24B-B545-2D6FF950E434}"/>
              </a:ext>
            </a:extLst>
          </p:cNvPr>
          <p:cNvPicPr>
            <a:picLocks noGrp="1" noChangeAspect="1"/>
          </p:cNvPicPr>
          <p:nvPr>
            <p:ph idx="1"/>
          </p:nvPr>
        </p:nvPicPr>
        <p:blipFill>
          <a:blip r:embed="rId2"/>
          <a:stretch>
            <a:fillRect/>
          </a:stretch>
        </p:blipFill>
        <p:spPr>
          <a:xfrm>
            <a:off x="993531" y="3068515"/>
            <a:ext cx="9636370" cy="3416300"/>
          </a:xfrm>
        </p:spPr>
      </p:pic>
      <p:sp>
        <p:nvSpPr>
          <p:cNvPr id="7" name="TextBox 6">
            <a:extLst>
              <a:ext uri="{FF2B5EF4-FFF2-40B4-BE49-F238E27FC236}">
                <a16:creationId xmlns:a16="http://schemas.microsoft.com/office/drawing/2014/main" id="{2A4D8734-62B8-E502-9A0B-9FB282ABE712}"/>
              </a:ext>
            </a:extLst>
          </p:cNvPr>
          <p:cNvSpPr txBox="1"/>
          <p:nvPr/>
        </p:nvSpPr>
        <p:spPr>
          <a:xfrm>
            <a:off x="624238" y="2277208"/>
            <a:ext cx="10374956" cy="646331"/>
          </a:xfrm>
          <a:prstGeom prst="rect">
            <a:avLst/>
          </a:prstGeom>
          <a:noFill/>
        </p:spPr>
        <p:txBody>
          <a:bodyPr wrap="none" rtlCol="0">
            <a:spAutoFit/>
          </a:bodyPr>
          <a:lstStyle/>
          <a:p>
            <a:pPr marL="285750" indent="-285750">
              <a:buFont typeface="Wingdings" panose="05000000000000000000" pitchFamily="2" charset="2"/>
              <a:buChar char="Ø"/>
            </a:pPr>
            <a:r>
              <a:rPr lang="en-US" b="1" dirty="0">
                <a:solidFill>
                  <a:srgbClr val="C00000"/>
                </a:solidFill>
              </a:rPr>
              <a:t>The Network product shall not respond to, or process (i.e., do changes to configuration), </a:t>
            </a:r>
          </a:p>
          <a:p>
            <a:r>
              <a:rPr lang="en-US" b="1" dirty="0">
                <a:solidFill>
                  <a:srgbClr val="C00000"/>
                </a:solidFill>
              </a:rPr>
              <a:t>     under any circumstances certain ICMP message types as mentioned in table below.</a:t>
            </a:r>
            <a:endParaRPr lang="en-IN" b="1" dirty="0">
              <a:solidFill>
                <a:srgbClr val="C00000"/>
              </a:solidFill>
            </a:endParaRPr>
          </a:p>
        </p:txBody>
      </p:sp>
    </p:spTree>
    <p:extLst>
      <p:ext uri="{BB962C8B-B14F-4D97-AF65-F5344CB8AC3E}">
        <p14:creationId xmlns:p14="http://schemas.microsoft.com/office/powerpoint/2010/main" val="36963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ACBAD-E4D2-69C7-10BB-6C0EF9C05D48}"/>
              </a:ext>
            </a:extLst>
          </p:cNvPr>
          <p:cNvSpPr>
            <a:spLocks noGrp="1"/>
          </p:cNvSpPr>
          <p:nvPr>
            <p:ph type="title"/>
          </p:nvPr>
        </p:nvSpPr>
        <p:spPr/>
        <p:txBody>
          <a:bodyPr/>
          <a:lstStyle/>
          <a:p>
            <a:r>
              <a:rPr lang="en-IN" dirty="0"/>
              <a:t>Summary</a:t>
            </a:r>
          </a:p>
        </p:txBody>
      </p:sp>
      <p:sp>
        <p:nvSpPr>
          <p:cNvPr id="6" name="Content Placeholder 5">
            <a:extLst>
              <a:ext uri="{FF2B5EF4-FFF2-40B4-BE49-F238E27FC236}">
                <a16:creationId xmlns:a16="http://schemas.microsoft.com/office/drawing/2014/main" id="{3D7CDCDB-5AD5-907E-D65D-F549A2429ED7}"/>
              </a:ext>
            </a:extLst>
          </p:cNvPr>
          <p:cNvSpPr txBox="1">
            <a:spLocks noGrp="1"/>
          </p:cNvSpPr>
          <p:nvPr>
            <p:ph idx="1"/>
          </p:nvPr>
        </p:nvSpPr>
        <p:spPr>
          <a:xfrm>
            <a:off x="1155700" y="2603500"/>
            <a:ext cx="10318262" cy="2672526"/>
          </a:xfrm>
          <a:prstGeom prst="rect">
            <a:avLst/>
          </a:prstGeom>
          <a:noFill/>
        </p:spPr>
        <p:txBody>
          <a:bodyPr wrap="square" rtlCol="0">
            <a:spAutoFit/>
          </a:bodyPr>
          <a:lstStyle/>
          <a:p>
            <a:r>
              <a:rPr lang="en-IN" b="1" dirty="0">
                <a:solidFill>
                  <a:srgbClr val="C00000"/>
                </a:solidFill>
              </a:rPr>
              <a:t>ICMP packets under Table 1 are allowed for utilisation and are marked optional </a:t>
            </a:r>
          </a:p>
          <a:p>
            <a:pPr marL="0" indent="0">
              <a:buNone/>
            </a:pPr>
            <a:r>
              <a:rPr lang="en-IN" b="1" dirty="0">
                <a:solidFill>
                  <a:srgbClr val="C00000"/>
                </a:solidFill>
              </a:rPr>
              <a:t>     or permitted. However, for ICMP packets under Table 2 , only positive test outcomes lead</a:t>
            </a:r>
          </a:p>
          <a:p>
            <a:pPr marL="0" indent="0">
              <a:buNone/>
            </a:pPr>
            <a:r>
              <a:rPr lang="en-IN" b="1" dirty="0">
                <a:solidFill>
                  <a:srgbClr val="C00000"/>
                </a:solidFill>
              </a:rPr>
              <a:t>     to certification of the device.</a:t>
            </a:r>
          </a:p>
          <a:p>
            <a:pPr marL="0" indent="0">
              <a:buNone/>
            </a:pPr>
            <a:endParaRPr lang="en-IN" b="1" dirty="0">
              <a:solidFill>
                <a:srgbClr val="C00000"/>
              </a:solidFill>
            </a:endParaRPr>
          </a:p>
          <a:p>
            <a:pPr marL="0" indent="0">
              <a:buNone/>
            </a:pPr>
            <a:endParaRPr lang="en-IN" b="1" dirty="0">
              <a:solidFill>
                <a:srgbClr val="C00000"/>
              </a:solidFill>
            </a:endParaRPr>
          </a:p>
          <a:p>
            <a:r>
              <a:rPr lang="en-IN" b="1" dirty="0">
                <a:solidFill>
                  <a:srgbClr val="C00000"/>
                </a:solidFill>
              </a:rPr>
              <a:t>ICMP messages apart from those mentioned in the Table 1 and Table 2; which lead to response from DUT or cause configuration changes in the  DUT must be documented.</a:t>
            </a:r>
          </a:p>
        </p:txBody>
      </p:sp>
    </p:spTree>
    <p:extLst>
      <p:ext uri="{BB962C8B-B14F-4D97-AF65-F5344CB8AC3E}">
        <p14:creationId xmlns:p14="http://schemas.microsoft.com/office/powerpoint/2010/main" val="3766516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D024F1-1085-0015-3054-B8B8CEBF80B0}"/>
              </a:ext>
            </a:extLst>
          </p:cNvPr>
          <p:cNvSpPr>
            <a:spLocks noGrp="1"/>
          </p:cNvSpPr>
          <p:nvPr>
            <p:ph idx="1"/>
          </p:nvPr>
        </p:nvSpPr>
        <p:spPr/>
        <p:txBody>
          <a:bodyPr/>
          <a:lstStyle/>
          <a:p>
            <a:pPr marL="457200" lvl="1" indent="0">
              <a:buNone/>
            </a:pPr>
            <a:endParaRPr lang="en-IN" dirty="0"/>
          </a:p>
          <a:p>
            <a:pPr marL="457200" lvl="1" indent="0">
              <a:buNone/>
            </a:pPr>
            <a:endParaRPr lang="en-IN" dirty="0"/>
          </a:p>
          <a:p>
            <a:pPr marL="457200" lvl="1" indent="0">
              <a:buNone/>
            </a:pPr>
            <a:endParaRPr lang="en-IN" dirty="0"/>
          </a:p>
          <a:p>
            <a:pPr marL="457200" lvl="1" indent="0">
              <a:buNone/>
            </a:pPr>
            <a:r>
              <a:rPr lang="en-IN" sz="4400" b="1" dirty="0"/>
              <a:t>Available Guidelines</a:t>
            </a:r>
          </a:p>
          <a:p>
            <a:pPr marL="457200" lvl="1" indent="0">
              <a:buNone/>
            </a:pPr>
            <a:r>
              <a:rPr lang="en-IN" sz="4400" b="1" dirty="0"/>
              <a:t>	</a:t>
            </a:r>
          </a:p>
        </p:txBody>
      </p:sp>
    </p:spTree>
    <p:extLst>
      <p:ext uri="{BB962C8B-B14F-4D97-AF65-F5344CB8AC3E}">
        <p14:creationId xmlns:p14="http://schemas.microsoft.com/office/powerpoint/2010/main" val="1398510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8C6B2-97D2-CE47-117B-E646113A1968}"/>
              </a:ext>
            </a:extLst>
          </p:cNvPr>
          <p:cNvSpPr>
            <a:spLocks noGrp="1"/>
          </p:cNvSpPr>
          <p:nvPr>
            <p:ph type="title"/>
          </p:nvPr>
        </p:nvSpPr>
        <p:spPr>
          <a:xfrm>
            <a:off x="678180" y="941968"/>
            <a:ext cx="10013266" cy="738664"/>
          </a:xfrm>
        </p:spPr>
        <p:txBody>
          <a:bodyPr/>
          <a:lstStyle/>
          <a:p>
            <a:r>
              <a:rPr lang="fi-FI" dirty="0"/>
              <a:t>ETSI TS 133 117 V14.2.0 (2017-07) Rel 14 recommendations </a:t>
            </a:r>
            <a:br>
              <a:rPr lang="fi-FI" dirty="0"/>
            </a:br>
            <a:endParaRPr lang="en-IN" dirty="0"/>
          </a:p>
        </p:txBody>
      </p:sp>
      <p:sp>
        <p:nvSpPr>
          <p:cNvPr id="3" name="Content Placeholder 2">
            <a:extLst>
              <a:ext uri="{FF2B5EF4-FFF2-40B4-BE49-F238E27FC236}">
                <a16:creationId xmlns:a16="http://schemas.microsoft.com/office/drawing/2014/main" id="{D81747B9-5310-885C-634F-1172160ECA5E}"/>
              </a:ext>
            </a:extLst>
          </p:cNvPr>
          <p:cNvSpPr>
            <a:spLocks noGrp="1"/>
          </p:cNvSpPr>
          <p:nvPr>
            <p:ph idx="1"/>
          </p:nvPr>
        </p:nvSpPr>
        <p:spPr>
          <a:xfrm>
            <a:off x="621554" y="2239417"/>
            <a:ext cx="10976086" cy="3416300"/>
          </a:xfrm>
        </p:spPr>
        <p:txBody>
          <a:bodyPr>
            <a:normAutofit/>
          </a:bodyPr>
          <a:lstStyle/>
          <a:p>
            <a:pPr marL="0" indent="0">
              <a:buNone/>
            </a:pPr>
            <a:r>
              <a:rPr lang="en-US" b="1" dirty="0"/>
              <a:t>Execution steps: </a:t>
            </a:r>
          </a:p>
          <a:p>
            <a:pPr marL="57150" indent="0">
              <a:buNone/>
            </a:pPr>
            <a:r>
              <a:rPr lang="en-US" dirty="0"/>
              <a:t>The tester sends samples of the </a:t>
            </a:r>
            <a:r>
              <a:rPr lang="en-US" b="1" u="sng" dirty="0">
                <a:solidFill>
                  <a:srgbClr val="FF0000"/>
                </a:solidFill>
              </a:rPr>
              <a:t>applicable</a:t>
            </a:r>
            <a:r>
              <a:rPr lang="en-US" b="1" dirty="0"/>
              <a:t> ICMP messages </a:t>
            </a:r>
            <a:r>
              <a:rPr lang="en-US" dirty="0"/>
              <a:t>from the tester machine to the network product and verifies by appropriate means that</a:t>
            </a:r>
          </a:p>
          <a:p>
            <a:pPr lvl="2"/>
            <a:r>
              <a:rPr lang="en-US" dirty="0"/>
              <a:t>- the messages are dropped on receipt by the network product (e.g. by means of appropriate firewall rules),</a:t>
            </a:r>
          </a:p>
          <a:p>
            <a:pPr lvl="2"/>
            <a:r>
              <a:rPr lang="en-US" dirty="0"/>
              <a:t>- or </a:t>
            </a:r>
            <a:r>
              <a:rPr lang="en-US" b="1" dirty="0"/>
              <a:t>no response is sent </a:t>
            </a:r>
            <a:r>
              <a:rPr lang="en-US" dirty="0"/>
              <a:t>out towards the test machine,</a:t>
            </a:r>
          </a:p>
          <a:p>
            <a:pPr lvl="2"/>
            <a:r>
              <a:rPr lang="en-US" dirty="0"/>
              <a:t>- or there are other means ensuring that the ICMP messages cannot trigger a response/ cannot lead to </a:t>
            </a:r>
            <a:r>
              <a:rPr lang="en-US" b="1" dirty="0"/>
              <a:t>configuration changes</a:t>
            </a:r>
            <a:r>
              <a:rPr lang="en-US" dirty="0"/>
              <a:t>.</a:t>
            </a:r>
          </a:p>
          <a:p>
            <a:pPr lvl="2"/>
            <a:r>
              <a:rPr lang="en-US" dirty="0"/>
              <a:t>- or the network product's </a:t>
            </a:r>
            <a:r>
              <a:rPr lang="en-US" b="1" dirty="0">
                <a:solidFill>
                  <a:schemeClr val="tx1"/>
                </a:solidFill>
              </a:rPr>
              <a:t>applicable system configuration </a:t>
            </a:r>
            <a:r>
              <a:rPr lang="en-US" dirty="0"/>
              <a:t>remains unchanged upon receipt of the messages.</a:t>
            </a:r>
          </a:p>
          <a:p>
            <a:pPr marL="457200" lvl="1" indent="0">
              <a:buNone/>
            </a:pPr>
            <a:endParaRPr lang="en-IN" dirty="0"/>
          </a:p>
        </p:txBody>
      </p:sp>
      <p:sp>
        <p:nvSpPr>
          <p:cNvPr id="4" name="Callout: Line 3">
            <a:extLst>
              <a:ext uri="{FF2B5EF4-FFF2-40B4-BE49-F238E27FC236}">
                <a16:creationId xmlns:a16="http://schemas.microsoft.com/office/drawing/2014/main" id="{27EBFE96-5799-8E9F-7CB9-934E80098D48}"/>
              </a:ext>
            </a:extLst>
          </p:cNvPr>
          <p:cNvSpPr/>
          <p:nvPr/>
        </p:nvSpPr>
        <p:spPr>
          <a:xfrm>
            <a:off x="8313420" y="1477326"/>
            <a:ext cx="3156438" cy="1145277"/>
          </a:xfrm>
          <a:prstGeom prst="borderCallout1">
            <a:avLst>
              <a:gd name="adj1" fmla="val 62509"/>
              <a:gd name="adj2" fmla="val -255"/>
              <a:gd name="adj3" fmla="val 112500"/>
              <a:gd name="adj4" fmla="val -3833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Message/packet !=(malformed, irrelevant)</a:t>
            </a:r>
          </a:p>
        </p:txBody>
      </p:sp>
      <p:cxnSp>
        <p:nvCxnSpPr>
          <p:cNvPr id="6" name="Straight Arrow Connector 5">
            <a:extLst>
              <a:ext uri="{FF2B5EF4-FFF2-40B4-BE49-F238E27FC236}">
                <a16:creationId xmlns:a16="http://schemas.microsoft.com/office/drawing/2014/main" id="{F2DAD84D-774C-6262-49CA-8C8FF6F0D9B7}"/>
              </a:ext>
            </a:extLst>
          </p:cNvPr>
          <p:cNvCxnSpPr>
            <a:cxnSpLocks/>
          </p:cNvCxnSpPr>
          <p:nvPr/>
        </p:nvCxnSpPr>
        <p:spPr>
          <a:xfrm flipV="1">
            <a:off x="5422100" y="1615440"/>
            <a:ext cx="2891320" cy="11514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406E1A02-D840-AA03-FD21-4D520227FCAA}"/>
              </a:ext>
            </a:extLst>
          </p:cNvPr>
          <p:cNvSpPr txBox="1"/>
          <p:nvPr/>
        </p:nvSpPr>
        <p:spPr>
          <a:xfrm>
            <a:off x="832862" y="5642154"/>
            <a:ext cx="10553469" cy="738664"/>
          </a:xfrm>
          <a:prstGeom prst="rect">
            <a:avLst/>
          </a:prstGeom>
          <a:noFill/>
        </p:spPr>
        <p:txBody>
          <a:bodyPr wrap="square" rtlCol="0">
            <a:spAutoFit/>
          </a:bodyPr>
          <a:lstStyle/>
          <a:p>
            <a:r>
              <a:rPr lang="en-US" sz="1400" dirty="0"/>
              <a:t>The test for this requirement can be carried out using a </a:t>
            </a:r>
            <a:r>
              <a:rPr lang="en-US" sz="1400" b="1" dirty="0"/>
              <a:t>suitable tool </a:t>
            </a:r>
            <a:r>
              <a:rPr lang="en-US" sz="1400" dirty="0"/>
              <a:t>or</a:t>
            </a:r>
            <a:r>
              <a:rPr lang="en-US" sz="1400" b="1" dirty="0"/>
              <a:t> manually </a:t>
            </a:r>
            <a:r>
              <a:rPr lang="en-US" sz="1400" dirty="0"/>
              <a:t>by performing the steps described. If a tool is used then </a:t>
            </a:r>
            <a:r>
              <a:rPr lang="en-US" sz="1400" b="1" dirty="0">
                <a:solidFill>
                  <a:srgbClr val="FF0000"/>
                </a:solidFill>
              </a:rPr>
              <a:t>the tester needs to provide evidence, e.g. by referring to the documentation of the tool</a:t>
            </a:r>
            <a:r>
              <a:rPr lang="en-US" sz="1400" dirty="0"/>
              <a:t>, that the tool </a:t>
            </a:r>
            <a:r>
              <a:rPr lang="en-US" sz="1400" b="1" u="sng" dirty="0">
                <a:solidFill>
                  <a:srgbClr val="FF0000"/>
                </a:solidFill>
              </a:rPr>
              <a:t>actually</a:t>
            </a:r>
            <a:r>
              <a:rPr lang="en-US" sz="1400" dirty="0"/>
              <a:t> provides functionality equivalent to the steps.</a:t>
            </a:r>
            <a:endParaRPr lang="en-IN" sz="1400" dirty="0"/>
          </a:p>
        </p:txBody>
      </p:sp>
    </p:spTree>
    <p:extLst>
      <p:ext uri="{BB962C8B-B14F-4D97-AF65-F5344CB8AC3E}">
        <p14:creationId xmlns:p14="http://schemas.microsoft.com/office/powerpoint/2010/main" val="3689529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F0B92-6059-93DD-817B-43328F09BF80}"/>
              </a:ext>
            </a:extLst>
          </p:cNvPr>
          <p:cNvSpPr>
            <a:spLocks noGrp="1"/>
          </p:cNvSpPr>
          <p:nvPr>
            <p:ph type="title"/>
          </p:nvPr>
        </p:nvSpPr>
        <p:spPr/>
        <p:txBody>
          <a:bodyPr/>
          <a:lstStyle/>
          <a:p>
            <a:r>
              <a:rPr lang="en-IN" dirty="0"/>
              <a:t>Available open source tools</a:t>
            </a:r>
          </a:p>
        </p:txBody>
      </p:sp>
      <p:sp>
        <p:nvSpPr>
          <p:cNvPr id="3" name="Content Placeholder 2">
            <a:extLst>
              <a:ext uri="{FF2B5EF4-FFF2-40B4-BE49-F238E27FC236}">
                <a16:creationId xmlns:a16="http://schemas.microsoft.com/office/drawing/2014/main" id="{7BBC7E7A-5445-4F55-5B50-01BF89D9179C}"/>
              </a:ext>
            </a:extLst>
          </p:cNvPr>
          <p:cNvSpPr>
            <a:spLocks noGrp="1"/>
          </p:cNvSpPr>
          <p:nvPr>
            <p:ph idx="1"/>
          </p:nvPr>
        </p:nvSpPr>
        <p:spPr/>
        <p:txBody>
          <a:bodyPr/>
          <a:lstStyle/>
          <a:p>
            <a:r>
              <a:rPr lang="en-IN" dirty="0" err="1"/>
              <a:t>Scapy</a:t>
            </a:r>
            <a:endParaRPr lang="en-IN" dirty="0"/>
          </a:p>
          <a:p>
            <a:r>
              <a:rPr lang="en-IN" dirty="0"/>
              <a:t>Hping3</a:t>
            </a:r>
          </a:p>
          <a:p>
            <a:r>
              <a:rPr lang="en-IN" dirty="0"/>
              <a:t>Nmap-</a:t>
            </a:r>
            <a:r>
              <a:rPr lang="en-IN" dirty="0" err="1"/>
              <a:t>nping</a:t>
            </a:r>
            <a:endParaRPr lang="en-IN" dirty="0"/>
          </a:p>
        </p:txBody>
      </p:sp>
    </p:spTree>
    <p:extLst>
      <p:ext uri="{BB962C8B-B14F-4D97-AF65-F5344CB8AC3E}">
        <p14:creationId xmlns:p14="http://schemas.microsoft.com/office/powerpoint/2010/main" val="3889912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98D9B-9B4F-FF50-9AC4-5091E615C281}"/>
              </a:ext>
            </a:extLst>
          </p:cNvPr>
          <p:cNvSpPr>
            <a:spLocks noGrp="1"/>
          </p:cNvSpPr>
          <p:nvPr>
            <p:ph type="ctrTitle"/>
          </p:nvPr>
        </p:nvSpPr>
        <p:spPr>
          <a:xfrm>
            <a:off x="1093409" y="835270"/>
            <a:ext cx="8825658" cy="764930"/>
          </a:xfrm>
        </p:spPr>
        <p:txBody>
          <a:bodyPr/>
          <a:lstStyle/>
          <a:p>
            <a:r>
              <a:rPr lang="en-IN" sz="3600" dirty="0"/>
              <a:t>Case Study: </a:t>
            </a:r>
            <a:r>
              <a:rPr lang="en-IN" sz="3600" dirty="0" err="1"/>
              <a:t>Nping</a:t>
            </a:r>
            <a:r>
              <a:rPr lang="en-IN" sz="3600" dirty="0"/>
              <a:t> </a:t>
            </a:r>
          </a:p>
        </p:txBody>
      </p:sp>
      <p:sp>
        <p:nvSpPr>
          <p:cNvPr id="3" name="Subtitle 2">
            <a:extLst>
              <a:ext uri="{FF2B5EF4-FFF2-40B4-BE49-F238E27FC236}">
                <a16:creationId xmlns:a16="http://schemas.microsoft.com/office/drawing/2014/main" id="{E964F97B-7DE3-49DA-741B-EBBDEEC742C8}"/>
              </a:ext>
            </a:extLst>
          </p:cNvPr>
          <p:cNvSpPr>
            <a:spLocks noGrp="1"/>
          </p:cNvSpPr>
          <p:nvPr>
            <p:ph type="subTitle" idx="1"/>
          </p:nvPr>
        </p:nvSpPr>
        <p:spPr/>
        <p:txBody>
          <a:bodyPr/>
          <a:lstStyle/>
          <a:p>
            <a:endParaRPr lang="en-IN" dirty="0"/>
          </a:p>
        </p:txBody>
      </p:sp>
      <p:pic>
        <p:nvPicPr>
          <p:cNvPr id="7" name="Picture 6">
            <a:extLst>
              <a:ext uri="{FF2B5EF4-FFF2-40B4-BE49-F238E27FC236}">
                <a16:creationId xmlns:a16="http://schemas.microsoft.com/office/drawing/2014/main" id="{29FD357E-8C4E-93BF-8C6A-8F690368BF90}"/>
              </a:ext>
            </a:extLst>
          </p:cNvPr>
          <p:cNvPicPr>
            <a:picLocks noChangeAspect="1"/>
          </p:cNvPicPr>
          <p:nvPr/>
        </p:nvPicPr>
        <p:blipFill>
          <a:blip r:embed="rId2"/>
          <a:stretch>
            <a:fillRect/>
          </a:stretch>
        </p:blipFill>
        <p:spPr>
          <a:xfrm>
            <a:off x="1093409" y="1867128"/>
            <a:ext cx="10266253" cy="1409926"/>
          </a:xfrm>
          <a:prstGeom prst="rect">
            <a:avLst/>
          </a:prstGeom>
        </p:spPr>
      </p:pic>
      <p:pic>
        <p:nvPicPr>
          <p:cNvPr id="8" name="Picture 7">
            <a:extLst>
              <a:ext uri="{FF2B5EF4-FFF2-40B4-BE49-F238E27FC236}">
                <a16:creationId xmlns:a16="http://schemas.microsoft.com/office/drawing/2014/main" id="{0FF1DB96-E274-4D0E-A9E9-379A2F25C1FE}"/>
              </a:ext>
            </a:extLst>
          </p:cNvPr>
          <p:cNvPicPr>
            <a:picLocks noChangeAspect="1"/>
          </p:cNvPicPr>
          <p:nvPr/>
        </p:nvPicPr>
        <p:blipFill>
          <a:blip r:embed="rId3"/>
          <a:stretch>
            <a:fillRect/>
          </a:stretch>
        </p:blipFill>
        <p:spPr>
          <a:xfrm>
            <a:off x="1163747" y="3429000"/>
            <a:ext cx="10058400" cy="2438400"/>
          </a:xfrm>
          <a:prstGeom prst="rect">
            <a:avLst/>
          </a:prstGeom>
        </p:spPr>
      </p:pic>
    </p:spTree>
    <p:extLst>
      <p:ext uri="{BB962C8B-B14F-4D97-AF65-F5344CB8AC3E}">
        <p14:creationId xmlns:p14="http://schemas.microsoft.com/office/powerpoint/2010/main" val="3554949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F859C-2C6F-E90E-20A8-1F19453B1E06}"/>
              </a:ext>
            </a:extLst>
          </p:cNvPr>
          <p:cNvSpPr>
            <a:spLocks noGrp="1"/>
          </p:cNvSpPr>
          <p:nvPr>
            <p:ph type="title"/>
          </p:nvPr>
        </p:nvSpPr>
        <p:spPr/>
        <p:txBody>
          <a:bodyPr/>
          <a:lstStyle/>
          <a:p>
            <a:r>
              <a:rPr lang="en-IN" dirty="0"/>
              <a:t>Case Study:  Malformed Packet</a:t>
            </a:r>
          </a:p>
        </p:txBody>
      </p:sp>
      <p:sp>
        <p:nvSpPr>
          <p:cNvPr id="3" name="Content Placeholder 2">
            <a:extLst>
              <a:ext uri="{FF2B5EF4-FFF2-40B4-BE49-F238E27FC236}">
                <a16:creationId xmlns:a16="http://schemas.microsoft.com/office/drawing/2014/main" id="{DBD6210F-FFDF-58D0-385E-90C847BCE8E6}"/>
              </a:ext>
            </a:extLst>
          </p:cNvPr>
          <p:cNvSpPr>
            <a:spLocks noGrp="1"/>
          </p:cNvSpPr>
          <p:nvPr>
            <p:ph idx="1"/>
          </p:nvPr>
        </p:nvSpPr>
        <p:spPr/>
        <p:txBody>
          <a:bodyPr/>
          <a:lstStyle/>
          <a:p>
            <a:r>
              <a:rPr lang="en-IN" b="1" dirty="0">
                <a:solidFill>
                  <a:srgbClr val="C00000"/>
                </a:solidFill>
              </a:rPr>
              <a:t>The crafted(</a:t>
            </a:r>
            <a:r>
              <a:rPr lang="en-IN" b="1" dirty="0" err="1">
                <a:solidFill>
                  <a:srgbClr val="C00000"/>
                </a:solidFill>
              </a:rPr>
              <a:t>scapy</a:t>
            </a:r>
            <a:r>
              <a:rPr lang="en-IN" b="1" dirty="0">
                <a:solidFill>
                  <a:srgbClr val="C00000"/>
                </a:solidFill>
              </a:rPr>
              <a:t>) ICMP packet is malformed.</a:t>
            </a:r>
          </a:p>
          <a:p>
            <a:pPr marL="0" indent="0">
              <a:buNone/>
            </a:pPr>
            <a:r>
              <a:rPr lang="en-IN" dirty="0"/>
              <a:t>		</a:t>
            </a:r>
          </a:p>
          <a:p>
            <a:pPr marL="457200" lvl="1" indent="0">
              <a:buNone/>
            </a:pPr>
            <a:endParaRPr lang="en-IN" dirty="0"/>
          </a:p>
          <a:p>
            <a:pPr marL="457200" lvl="1" indent="0">
              <a:buNone/>
            </a:pPr>
            <a:endParaRPr lang="en-IN" dirty="0"/>
          </a:p>
        </p:txBody>
      </p:sp>
      <p:pic>
        <p:nvPicPr>
          <p:cNvPr id="11" name="Picture 10">
            <a:extLst>
              <a:ext uri="{FF2B5EF4-FFF2-40B4-BE49-F238E27FC236}">
                <a16:creationId xmlns:a16="http://schemas.microsoft.com/office/drawing/2014/main" id="{C8BA13BF-A2BA-D272-C139-855A3A765E7E}"/>
              </a:ext>
            </a:extLst>
          </p:cNvPr>
          <p:cNvPicPr>
            <a:picLocks noChangeAspect="1"/>
          </p:cNvPicPr>
          <p:nvPr/>
        </p:nvPicPr>
        <p:blipFill>
          <a:blip r:embed="rId2"/>
          <a:stretch>
            <a:fillRect/>
          </a:stretch>
        </p:blipFill>
        <p:spPr>
          <a:xfrm>
            <a:off x="1642805" y="3126764"/>
            <a:ext cx="6172200" cy="3400425"/>
          </a:xfrm>
          <a:prstGeom prst="rect">
            <a:avLst/>
          </a:prstGeom>
        </p:spPr>
      </p:pic>
      <p:sp>
        <p:nvSpPr>
          <p:cNvPr id="4" name="TextBox 3">
            <a:extLst>
              <a:ext uri="{FF2B5EF4-FFF2-40B4-BE49-F238E27FC236}">
                <a16:creationId xmlns:a16="http://schemas.microsoft.com/office/drawing/2014/main" id="{7C6A8F49-2855-B88B-42EB-230D99858444}"/>
              </a:ext>
            </a:extLst>
          </p:cNvPr>
          <p:cNvSpPr txBox="1"/>
          <p:nvPr/>
        </p:nvSpPr>
        <p:spPr>
          <a:xfrm>
            <a:off x="8302856" y="2398526"/>
            <a:ext cx="3648352" cy="3970318"/>
          </a:xfrm>
          <a:prstGeom prst="rect">
            <a:avLst/>
          </a:prstGeom>
          <a:noFill/>
        </p:spPr>
        <p:txBody>
          <a:bodyPr wrap="square" rtlCol="0">
            <a:spAutoFit/>
          </a:bodyPr>
          <a:lstStyle/>
          <a:p>
            <a:r>
              <a:rPr lang="en-IN" b="1" dirty="0">
                <a:solidFill>
                  <a:srgbClr val="C00000"/>
                </a:solidFill>
              </a:rPr>
              <a:t>Malformed Packet - causes</a:t>
            </a:r>
          </a:p>
          <a:p>
            <a:pPr marL="285750" indent="-285750">
              <a:buFont typeface="Arial" panose="020B0604020202020204" pitchFamily="34" charset="0"/>
              <a:buChar char="•"/>
            </a:pPr>
            <a:r>
              <a:rPr lang="en-IN" b="1" dirty="0"/>
              <a:t>Incorrect Packet Length</a:t>
            </a:r>
          </a:p>
          <a:p>
            <a:pPr marL="285750" indent="-285750">
              <a:buFont typeface="Arial" panose="020B0604020202020204" pitchFamily="34" charset="0"/>
              <a:buChar char="•"/>
            </a:pPr>
            <a:r>
              <a:rPr lang="en-IN" b="1" dirty="0"/>
              <a:t>Truncated Packet</a:t>
            </a:r>
          </a:p>
          <a:p>
            <a:pPr marL="285750" indent="-285750">
              <a:buFont typeface="Arial" panose="020B0604020202020204" pitchFamily="34" charset="0"/>
              <a:buChar char="•"/>
            </a:pPr>
            <a:r>
              <a:rPr lang="en-IN" b="1" dirty="0"/>
              <a:t>Invalid Checksums</a:t>
            </a:r>
          </a:p>
          <a:p>
            <a:pPr marL="285750" indent="-285750">
              <a:buFont typeface="Arial" panose="020B0604020202020204" pitchFamily="34" charset="0"/>
              <a:buChar char="•"/>
            </a:pPr>
            <a:r>
              <a:rPr lang="en-IN" b="1" dirty="0"/>
              <a:t>Incorrect Protocol Headers</a:t>
            </a:r>
          </a:p>
          <a:p>
            <a:pPr marL="285750" indent="-285750">
              <a:buFont typeface="Arial" panose="020B0604020202020204" pitchFamily="34" charset="0"/>
              <a:buChar char="•"/>
            </a:pPr>
            <a:r>
              <a:rPr lang="en-IN" b="1" dirty="0"/>
              <a:t>Unexpected Payload Data</a:t>
            </a:r>
          </a:p>
          <a:p>
            <a:pPr marL="285750" indent="-285750">
              <a:buFont typeface="Arial" panose="020B0604020202020204" pitchFamily="34" charset="0"/>
              <a:buChar char="•"/>
            </a:pPr>
            <a:r>
              <a:rPr lang="en-IN" b="1" dirty="0"/>
              <a:t>Mismatched Protocol Layers</a:t>
            </a:r>
          </a:p>
          <a:p>
            <a:pPr marL="285750" indent="-285750">
              <a:buFont typeface="Arial" panose="020B0604020202020204" pitchFamily="34" charset="0"/>
              <a:buChar char="•"/>
            </a:pPr>
            <a:r>
              <a:rPr lang="en-IN" b="1" dirty="0"/>
              <a:t>Bit Errors (Corruption)</a:t>
            </a:r>
          </a:p>
          <a:p>
            <a:pPr marL="285750" indent="-285750">
              <a:buFont typeface="Arial" panose="020B0604020202020204" pitchFamily="34" charset="0"/>
              <a:buChar char="•"/>
            </a:pPr>
            <a:r>
              <a:rPr lang="en-IN" b="1" dirty="0"/>
              <a:t>Packet Fragmentation Issues</a:t>
            </a:r>
          </a:p>
          <a:p>
            <a:r>
              <a:rPr lang="en-IN" b="1" dirty="0"/>
              <a:t> </a:t>
            </a:r>
          </a:p>
          <a:p>
            <a:r>
              <a:rPr lang="en-IN" b="1" dirty="0">
                <a:solidFill>
                  <a:srgbClr val="C00000"/>
                </a:solidFill>
              </a:rPr>
              <a:t>DUT behaviour</a:t>
            </a:r>
          </a:p>
          <a:p>
            <a:pPr marL="285750" indent="-285750">
              <a:buFont typeface="Arial" panose="020B0604020202020204" pitchFamily="34" charset="0"/>
              <a:buChar char="•"/>
            </a:pPr>
            <a:r>
              <a:rPr lang="en-IN" b="1" dirty="0"/>
              <a:t>Drops or logs with destination unreachable</a:t>
            </a:r>
          </a:p>
          <a:p>
            <a:pPr marL="285750" indent="-285750">
              <a:buFont typeface="Arial" panose="020B0604020202020204" pitchFamily="34" charset="0"/>
              <a:buChar char="•"/>
            </a:pPr>
            <a:r>
              <a:rPr lang="en-IN" b="1" dirty="0"/>
              <a:t>Silently drops, etc.</a:t>
            </a:r>
          </a:p>
        </p:txBody>
      </p:sp>
      <p:pic>
        <p:nvPicPr>
          <p:cNvPr id="6" name="Picture 5">
            <a:extLst>
              <a:ext uri="{FF2B5EF4-FFF2-40B4-BE49-F238E27FC236}">
                <a16:creationId xmlns:a16="http://schemas.microsoft.com/office/drawing/2014/main" id="{BFD42558-68A3-1B27-B3A7-AB7CFBB77E7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500" b="90000" l="10000" r="90000">
                        <a14:foregroundMark x1="49000" y1="9000" x2="25000" y2="53000"/>
                        <a14:foregroundMark x1="25000" y1="55000" x2="28000" y2="72500"/>
                        <a14:foregroundMark x1="29000" y1="72500" x2="40000" y2="81000"/>
                        <a14:foregroundMark x1="40000" y1="81000" x2="58000" y2="83000"/>
                        <a14:foregroundMark x1="58000" y1="82500" x2="70500" y2="73000"/>
                        <a14:foregroundMark x1="70500" y1="71500" x2="75000" y2="57000"/>
                        <a14:foregroundMark x1="75000" y1="57000" x2="50500" y2="8000"/>
                      </a14:backgroundRemoval>
                    </a14:imgEffect>
                  </a14:imgLayer>
                </a14:imgProps>
              </a:ext>
              <a:ext uri="{28A0092B-C50C-407E-A947-70E740481C1C}">
                <a14:useLocalDpi xmlns:a14="http://schemas.microsoft.com/office/drawing/2010/main" val="0"/>
              </a:ext>
            </a:extLst>
          </a:blip>
          <a:stretch>
            <a:fillRect/>
          </a:stretch>
        </p:blipFill>
        <p:spPr>
          <a:xfrm>
            <a:off x="11037046" y="5387340"/>
            <a:ext cx="1470660" cy="1470660"/>
          </a:xfrm>
          <a:prstGeom prst="rect">
            <a:avLst/>
          </a:prstGeom>
        </p:spPr>
      </p:pic>
    </p:spTree>
    <p:extLst>
      <p:ext uri="{BB962C8B-B14F-4D97-AF65-F5344CB8AC3E}">
        <p14:creationId xmlns:p14="http://schemas.microsoft.com/office/powerpoint/2010/main" val="3204064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9F7F2-6FEC-9DF2-1C20-6C93592E8598}"/>
              </a:ext>
            </a:extLst>
          </p:cNvPr>
          <p:cNvSpPr>
            <a:spLocks noGrp="1"/>
          </p:cNvSpPr>
          <p:nvPr>
            <p:ph type="title"/>
          </p:nvPr>
        </p:nvSpPr>
        <p:spPr>
          <a:xfrm>
            <a:off x="785677" y="938499"/>
            <a:ext cx="9228761" cy="706964"/>
          </a:xfrm>
        </p:spPr>
        <p:txBody>
          <a:bodyPr/>
          <a:lstStyle/>
          <a:p>
            <a:r>
              <a:rPr lang="en-IN" dirty="0"/>
              <a:t>Case Study: Well-formed but ineffective</a:t>
            </a:r>
          </a:p>
        </p:txBody>
      </p:sp>
      <p:sp>
        <p:nvSpPr>
          <p:cNvPr id="6" name="TextBox 5">
            <a:extLst>
              <a:ext uri="{FF2B5EF4-FFF2-40B4-BE49-F238E27FC236}">
                <a16:creationId xmlns:a16="http://schemas.microsoft.com/office/drawing/2014/main" id="{89B0A255-26D0-CAAC-E2FC-7D72C49D99F3}"/>
              </a:ext>
            </a:extLst>
          </p:cNvPr>
          <p:cNvSpPr txBox="1"/>
          <p:nvPr/>
        </p:nvSpPr>
        <p:spPr>
          <a:xfrm>
            <a:off x="852853" y="2286000"/>
            <a:ext cx="6603023" cy="369332"/>
          </a:xfrm>
          <a:prstGeom prst="rect">
            <a:avLst/>
          </a:prstGeom>
          <a:noFill/>
        </p:spPr>
        <p:txBody>
          <a:bodyPr wrap="square" rtlCol="0">
            <a:spAutoFit/>
          </a:bodyPr>
          <a:lstStyle/>
          <a:p>
            <a:pPr marL="285750" indent="-285750">
              <a:buFont typeface="Wingdings" panose="05000000000000000000" pitchFamily="2" charset="2"/>
              <a:buChar char="Ø"/>
            </a:pPr>
            <a:r>
              <a:rPr lang="en-IN" b="1" dirty="0">
                <a:solidFill>
                  <a:srgbClr val="C00000"/>
                </a:solidFill>
              </a:rPr>
              <a:t>The crafted packet is well-formed but is ineffective.</a:t>
            </a:r>
          </a:p>
        </p:txBody>
      </p:sp>
      <p:pic>
        <p:nvPicPr>
          <p:cNvPr id="9" name="Picture 8">
            <a:extLst>
              <a:ext uri="{FF2B5EF4-FFF2-40B4-BE49-F238E27FC236}">
                <a16:creationId xmlns:a16="http://schemas.microsoft.com/office/drawing/2014/main" id="{D6D0E1AD-2864-4864-B5DC-F840D29B183B}"/>
              </a:ext>
            </a:extLst>
          </p:cNvPr>
          <p:cNvPicPr>
            <a:picLocks noChangeAspect="1"/>
          </p:cNvPicPr>
          <p:nvPr/>
        </p:nvPicPr>
        <p:blipFill>
          <a:blip r:embed="rId2"/>
          <a:stretch>
            <a:fillRect/>
          </a:stretch>
        </p:blipFill>
        <p:spPr>
          <a:xfrm>
            <a:off x="454634" y="2655332"/>
            <a:ext cx="11458575" cy="3781425"/>
          </a:xfrm>
          <a:prstGeom prst="rect">
            <a:avLst/>
          </a:prstGeom>
        </p:spPr>
      </p:pic>
    </p:spTree>
    <p:extLst>
      <p:ext uri="{BB962C8B-B14F-4D97-AF65-F5344CB8AC3E}">
        <p14:creationId xmlns:p14="http://schemas.microsoft.com/office/powerpoint/2010/main" val="766125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91223-5B6E-FFAE-FB63-151E5041BA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243552-CAC4-E7C9-8240-D4C9E1E9128D}"/>
              </a:ext>
            </a:extLst>
          </p:cNvPr>
          <p:cNvSpPr>
            <a:spLocks noGrp="1"/>
          </p:cNvSpPr>
          <p:nvPr>
            <p:ph type="title"/>
          </p:nvPr>
        </p:nvSpPr>
        <p:spPr/>
        <p:txBody>
          <a:bodyPr/>
          <a:lstStyle/>
          <a:p>
            <a:r>
              <a:rPr lang="en-IN" dirty="0"/>
              <a:t>Peeling back the layers…</a:t>
            </a:r>
          </a:p>
        </p:txBody>
      </p:sp>
      <p:sp>
        <p:nvSpPr>
          <p:cNvPr id="3" name="Content Placeholder 2">
            <a:extLst>
              <a:ext uri="{FF2B5EF4-FFF2-40B4-BE49-F238E27FC236}">
                <a16:creationId xmlns:a16="http://schemas.microsoft.com/office/drawing/2014/main" id="{DA72D731-9EF9-36A5-BB0E-AC7B5260B5A2}"/>
              </a:ext>
            </a:extLst>
          </p:cNvPr>
          <p:cNvSpPr>
            <a:spLocks noGrp="1"/>
          </p:cNvSpPr>
          <p:nvPr>
            <p:ph idx="1"/>
          </p:nvPr>
        </p:nvSpPr>
        <p:spPr>
          <a:xfrm>
            <a:off x="1008530" y="3016904"/>
            <a:ext cx="8825659" cy="3416300"/>
          </a:xfrm>
        </p:spPr>
        <p:txBody>
          <a:bodyPr/>
          <a:lstStyle/>
          <a:p>
            <a:pPr marL="0" indent="0">
              <a:buNone/>
            </a:pPr>
            <a:r>
              <a:rPr lang="en-IN" dirty="0"/>
              <a:t>		</a:t>
            </a:r>
          </a:p>
          <a:p>
            <a:pPr marL="0" indent="0">
              <a:buNone/>
            </a:pPr>
            <a:r>
              <a:rPr lang="en-IN" b="0" dirty="0" err="1">
                <a:solidFill>
                  <a:srgbClr val="000000"/>
                </a:solidFill>
                <a:effectLst/>
                <a:latin typeface="Consolas" panose="020B0609020204030204" pitchFamily="49" charset="0"/>
              </a:rPr>
              <a:t>redirect_packet</a:t>
            </a:r>
            <a:r>
              <a:rPr lang="en-IN" b="0" dirty="0">
                <a:solidFill>
                  <a:srgbClr val="000000"/>
                </a:solidFill>
                <a:effectLst/>
                <a:latin typeface="Consolas" panose="020B0609020204030204" pitchFamily="49" charset="0"/>
              </a:rPr>
              <a:t>=</a:t>
            </a:r>
          </a:p>
          <a:p>
            <a:pPr marL="0" indent="0">
              <a:buNone/>
            </a:pPr>
            <a:r>
              <a:rPr lang="en-IN" dirty="0">
                <a:solidFill>
                  <a:srgbClr val="000000"/>
                </a:solidFill>
                <a:latin typeface="Consolas" panose="020B0609020204030204" pitchFamily="49" charset="0"/>
              </a:rPr>
              <a:t>			</a:t>
            </a:r>
            <a:r>
              <a:rPr lang="en-IN" b="0" dirty="0">
                <a:solidFill>
                  <a:srgbClr val="000000"/>
                </a:solidFill>
                <a:effectLst/>
                <a:latin typeface="Consolas" panose="020B0609020204030204" pitchFamily="49" charset="0"/>
              </a:rPr>
              <a:t>IP(</a:t>
            </a:r>
            <a:r>
              <a:rPr lang="en-IN" b="0" dirty="0" err="1">
                <a:solidFill>
                  <a:srgbClr val="000000"/>
                </a:solidFill>
                <a:effectLst/>
                <a:latin typeface="Consolas" panose="020B0609020204030204" pitchFamily="49" charset="0"/>
              </a:rPr>
              <a:t>src</a:t>
            </a:r>
            <a:r>
              <a:rPr lang="en-IN" b="0" dirty="0">
                <a:solidFill>
                  <a:srgbClr val="000000"/>
                </a:solidFill>
                <a:effectLst/>
                <a:latin typeface="Consolas" panose="020B0609020204030204" pitchFamily="49" charset="0"/>
              </a:rPr>
              <a:t>=</a:t>
            </a:r>
            <a:r>
              <a:rPr lang="en-IN" b="0" dirty="0">
                <a:solidFill>
                  <a:srgbClr val="0000FF"/>
                </a:solidFill>
                <a:effectLst/>
                <a:latin typeface="Consolas" panose="020B0609020204030204" pitchFamily="49" charset="0"/>
              </a:rPr>
              <a:t>Test</a:t>
            </a:r>
            <a:r>
              <a:rPr lang="en-IN" b="0" dirty="0">
                <a:solidFill>
                  <a:srgbClr val="000000"/>
                </a:solidFill>
                <a:effectLst/>
                <a:latin typeface="Consolas" panose="020B0609020204030204" pitchFamily="49" charset="0"/>
              </a:rPr>
              <a:t> </a:t>
            </a:r>
            <a:r>
              <a:rPr lang="en-IN" b="0" dirty="0">
                <a:solidFill>
                  <a:srgbClr val="0000FF"/>
                </a:solidFill>
                <a:effectLst/>
                <a:latin typeface="Consolas" panose="020B0609020204030204" pitchFamily="49" charset="0"/>
              </a:rPr>
              <a:t>Machine</a:t>
            </a:r>
            <a:r>
              <a:rPr lang="en-IN" b="0" dirty="0">
                <a:solidFill>
                  <a:srgbClr val="000000"/>
                </a:solidFill>
                <a:effectLst/>
                <a:latin typeface="Consolas" panose="020B0609020204030204" pitchFamily="49" charset="0"/>
              </a:rPr>
              <a:t> IP, </a:t>
            </a:r>
            <a:r>
              <a:rPr lang="en-IN" b="0" dirty="0" err="1">
                <a:solidFill>
                  <a:srgbClr val="000000"/>
                </a:solidFill>
                <a:effectLst/>
                <a:latin typeface="Consolas" panose="020B0609020204030204" pitchFamily="49" charset="0"/>
              </a:rPr>
              <a:t>dst</a:t>
            </a:r>
            <a:r>
              <a:rPr lang="en-IN" b="0" dirty="0">
                <a:solidFill>
                  <a:srgbClr val="000000"/>
                </a:solidFill>
                <a:effectLst/>
                <a:latin typeface="Consolas" panose="020B0609020204030204" pitchFamily="49" charset="0"/>
              </a:rPr>
              <a:t>= </a:t>
            </a:r>
            <a:r>
              <a:rPr lang="en-IN" b="0" dirty="0">
                <a:solidFill>
                  <a:srgbClr val="0000FF"/>
                </a:solidFill>
                <a:effectLst/>
                <a:latin typeface="Consolas" panose="020B0609020204030204" pitchFamily="49" charset="0"/>
              </a:rPr>
              <a:t>DUT</a:t>
            </a:r>
            <a:r>
              <a:rPr lang="en-IN" b="0" dirty="0">
                <a:solidFill>
                  <a:srgbClr val="000000"/>
                </a:solidFill>
                <a:effectLst/>
                <a:latin typeface="Consolas" panose="020B0609020204030204" pitchFamily="49" charset="0"/>
              </a:rPr>
              <a:t> IP)/</a:t>
            </a:r>
          </a:p>
          <a:p>
            <a:pPr marL="0" indent="0">
              <a:buNone/>
            </a:pPr>
            <a:endParaRPr lang="en-IN" b="0" dirty="0">
              <a:solidFill>
                <a:srgbClr val="000000"/>
              </a:solidFill>
              <a:effectLst/>
              <a:latin typeface="Consolas" panose="020B0609020204030204" pitchFamily="49" charset="0"/>
            </a:endParaRPr>
          </a:p>
          <a:p>
            <a:pPr marL="0" indent="0">
              <a:buNone/>
            </a:pPr>
            <a:r>
              <a:rPr lang="en-IN" dirty="0">
                <a:solidFill>
                  <a:srgbClr val="000000"/>
                </a:solidFill>
                <a:latin typeface="Consolas" panose="020B0609020204030204" pitchFamily="49" charset="0"/>
              </a:rPr>
              <a:t>			</a:t>
            </a:r>
            <a:r>
              <a:rPr lang="en-IN" b="0" dirty="0">
                <a:solidFill>
                  <a:srgbClr val="000000"/>
                </a:solidFill>
                <a:effectLst/>
                <a:latin typeface="Consolas" panose="020B0609020204030204" pitchFamily="49" charset="0"/>
              </a:rPr>
              <a:t>ICMP(code, gateway=</a:t>
            </a:r>
            <a:r>
              <a:rPr lang="en-IN" b="0" dirty="0">
                <a:solidFill>
                  <a:srgbClr val="0000FF"/>
                </a:solidFill>
                <a:effectLst/>
                <a:latin typeface="Consolas" panose="020B0609020204030204" pitchFamily="49" charset="0"/>
              </a:rPr>
              <a:t>new</a:t>
            </a:r>
            <a:r>
              <a:rPr lang="en-IN" b="0" dirty="0">
                <a:solidFill>
                  <a:srgbClr val="000000"/>
                </a:solidFill>
                <a:effectLst/>
                <a:latin typeface="Consolas" panose="020B0609020204030204" pitchFamily="49" charset="0"/>
              </a:rPr>
              <a:t> gateway)/</a:t>
            </a:r>
          </a:p>
          <a:p>
            <a:pPr marL="0" indent="0">
              <a:buNone/>
            </a:pPr>
            <a:endParaRPr lang="en-IN" b="0" dirty="0">
              <a:solidFill>
                <a:srgbClr val="000000"/>
              </a:solidFill>
              <a:effectLst/>
              <a:latin typeface="Consolas" panose="020B0609020204030204" pitchFamily="49" charset="0"/>
            </a:endParaRPr>
          </a:p>
          <a:p>
            <a:pPr marL="0" indent="0">
              <a:buNone/>
            </a:pPr>
            <a:r>
              <a:rPr lang="en-IN" dirty="0">
                <a:solidFill>
                  <a:srgbClr val="000000"/>
                </a:solidFill>
                <a:latin typeface="Consolas" panose="020B0609020204030204" pitchFamily="49" charset="0"/>
              </a:rPr>
              <a:t>			</a:t>
            </a:r>
            <a:r>
              <a:rPr lang="en-IN" b="0" dirty="0">
                <a:solidFill>
                  <a:srgbClr val="000000"/>
                </a:solidFill>
                <a:effectLst/>
                <a:latin typeface="Consolas" panose="020B0609020204030204" pitchFamily="49" charset="0"/>
              </a:rPr>
              <a:t>IP(</a:t>
            </a:r>
            <a:r>
              <a:rPr lang="en-IN" b="0" dirty="0" err="1">
                <a:solidFill>
                  <a:srgbClr val="000000"/>
                </a:solidFill>
                <a:effectLst/>
                <a:latin typeface="Consolas" panose="020B0609020204030204" pitchFamily="49" charset="0"/>
              </a:rPr>
              <a:t>src</a:t>
            </a:r>
            <a:r>
              <a:rPr lang="en-IN" b="0" dirty="0">
                <a:solidFill>
                  <a:srgbClr val="000000"/>
                </a:solidFill>
                <a:effectLst/>
                <a:latin typeface="Consolas" panose="020B0609020204030204" pitchFamily="49" charset="0"/>
              </a:rPr>
              <a:t>=</a:t>
            </a:r>
            <a:r>
              <a:rPr lang="en-IN" b="0" dirty="0">
                <a:solidFill>
                  <a:srgbClr val="0000FF"/>
                </a:solidFill>
                <a:effectLst/>
                <a:latin typeface="Consolas" panose="020B0609020204030204" pitchFamily="49" charset="0"/>
              </a:rPr>
              <a:t>DUT</a:t>
            </a:r>
            <a:r>
              <a:rPr lang="en-IN" b="0" dirty="0">
                <a:solidFill>
                  <a:srgbClr val="000000"/>
                </a:solidFill>
                <a:effectLst/>
                <a:latin typeface="Consolas" panose="020B0609020204030204" pitchFamily="49" charset="0"/>
              </a:rPr>
              <a:t> IP, </a:t>
            </a:r>
            <a:r>
              <a:rPr lang="en-IN" b="0" dirty="0" err="1">
                <a:solidFill>
                  <a:srgbClr val="000000"/>
                </a:solidFill>
                <a:effectLst/>
                <a:latin typeface="Consolas" panose="020B0609020204030204" pitchFamily="49" charset="0"/>
              </a:rPr>
              <a:t>dst</a:t>
            </a:r>
            <a:r>
              <a:rPr lang="en-IN" b="0" dirty="0">
                <a:solidFill>
                  <a:srgbClr val="000000"/>
                </a:solidFill>
                <a:effectLst/>
                <a:latin typeface="Consolas" panose="020B0609020204030204" pitchFamily="49" charset="0"/>
              </a:rPr>
              <a:t>=redirect target </a:t>
            </a:r>
            <a:r>
              <a:rPr lang="en-IN" b="0" dirty="0">
                <a:solidFill>
                  <a:srgbClr val="0000FF"/>
                </a:solidFill>
                <a:effectLst/>
                <a:latin typeface="Consolas" panose="020B0609020204030204" pitchFamily="49" charset="0"/>
              </a:rPr>
              <a:t>IP</a:t>
            </a:r>
            <a:r>
              <a:rPr lang="en-IN" b="0" dirty="0">
                <a:solidFill>
                  <a:srgbClr val="000000"/>
                </a:solidFill>
                <a:effectLst/>
                <a:latin typeface="Consolas" panose="020B0609020204030204" pitchFamily="49" charset="0"/>
              </a:rPr>
              <a:t> address)</a:t>
            </a:r>
          </a:p>
          <a:p>
            <a:pPr marL="0" indent="0">
              <a:buNone/>
            </a:pPr>
            <a:endParaRPr lang="en-IN" dirty="0"/>
          </a:p>
        </p:txBody>
      </p:sp>
      <p:sp>
        <p:nvSpPr>
          <p:cNvPr id="4" name="Double Brace 3">
            <a:extLst>
              <a:ext uri="{FF2B5EF4-FFF2-40B4-BE49-F238E27FC236}">
                <a16:creationId xmlns:a16="http://schemas.microsoft.com/office/drawing/2014/main" id="{CCA6DA11-A708-B3B7-672F-BF791241A408}"/>
              </a:ext>
            </a:extLst>
          </p:cNvPr>
          <p:cNvSpPr/>
          <p:nvPr/>
        </p:nvSpPr>
        <p:spPr>
          <a:xfrm>
            <a:off x="7205968" y="3815862"/>
            <a:ext cx="2154116" cy="360484"/>
          </a:xfrm>
          <a:prstGeom prst="brace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r>
              <a:rPr lang="en-IN" dirty="0">
                <a:solidFill>
                  <a:srgbClr val="FF0000"/>
                </a:solidFill>
              </a:rPr>
              <a:t>Outer IP header</a:t>
            </a:r>
          </a:p>
        </p:txBody>
      </p:sp>
      <p:sp>
        <p:nvSpPr>
          <p:cNvPr id="5" name="Double Brace 4">
            <a:extLst>
              <a:ext uri="{FF2B5EF4-FFF2-40B4-BE49-F238E27FC236}">
                <a16:creationId xmlns:a16="http://schemas.microsoft.com/office/drawing/2014/main" id="{6F29D3E8-2D23-0B39-8635-2D0E397D94FD}"/>
              </a:ext>
            </a:extLst>
          </p:cNvPr>
          <p:cNvSpPr/>
          <p:nvPr/>
        </p:nvSpPr>
        <p:spPr>
          <a:xfrm>
            <a:off x="7086600" y="4663508"/>
            <a:ext cx="1714499" cy="360483"/>
          </a:xfrm>
          <a:prstGeom prst="brace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r>
              <a:rPr lang="en-IN" sz="1600" dirty="0">
                <a:solidFill>
                  <a:srgbClr val="FF0000"/>
                </a:solidFill>
              </a:rPr>
              <a:t>ICMP Header</a:t>
            </a:r>
          </a:p>
        </p:txBody>
      </p:sp>
      <p:sp>
        <p:nvSpPr>
          <p:cNvPr id="10" name="Double Brace 9">
            <a:extLst>
              <a:ext uri="{FF2B5EF4-FFF2-40B4-BE49-F238E27FC236}">
                <a16:creationId xmlns:a16="http://schemas.microsoft.com/office/drawing/2014/main" id="{B66A8B46-8DC7-9193-C602-02128E20926C}"/>
              </a:ext>
            </a:extLst>
          </p:cNvPr>
          <p:cNvSpPr/>
          <p:nvPr/>
        </p:nvSpPr>
        <p:spPr>
          <a:xfrm>
            <a:off x="8520419" y="5380241"/>
            <a:ext cx="3411416" cy="457200"/>
          </a:xfrm>
          <a:prstGeom prst="brace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r>
              <a:rPr lang="en-IN" dirty="0">
                <a:solidFill>
                  <a:srgbClr val="FF0000"/>
                </a:solidFill>
              </a:rPr>
              <a:t>Original/Inner IP Header</a:t>
            </a:r>
          </a:p>
        </p:txBody>
      </p:sp>
    </p:spTree>
    <p:extLst>
      <p:ext uri="{BB962C8B-B14F-4D97-AF65-F5344CB8AC3E}">
        <p14:creationId xmlns:p14="http://schemas.microsoft.com/office/powerpoint/2010/main" val="30780526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E278B-DD22-EFAA-3A80-B905E069ACFF}"/>
              </a:ext>
            </a:extLst>
          </p:cNvPr>
          <p:cNvSpPr>
            <a:spLocks noGrp="1"/>
          </p:cNvSpPr>
          <p:nvPr>
            <p:ph type="title"/>
          </p:nvPr>
        </p:nvSpPr>
        <p:spPr/>
        <p:txBody>
          <a:bodyPr/>
          <a:lstStyle/>
          <a:p>
            <a:r>
              <a:rPr lang="en-IN" dirty="0"/>
              <a:t>Redirect Packet - structure</a:t>
            </a:r>
          </a:p>
        </p:txBody>
      </p:sp>
      <p:cxnSp>
        <p:nvCxnSpPr>
          <p:cNvPr id="4" name="Straight Arrow Connector 3">
            <a:extLst>
              <a:ext uri="{FF2B5EF4-FFF2-40B4-BE49-F238E27FC236}">
                <a16:creationId xmlns:a16="http://schemas.microsoft.com/office/drawing/2014/main" id="{D303DC0C-D3F5-B0B8-11C9-4636B85A82DB}"/>
              </a:ext>
            </a:extLst>
          </p:cNvPr>
          <p:cNvCxnSpPr/>
          <p:nvPr/>
        </p:nvCxnSpPr>
        <p:spPr>
          <a:xfrm flipH="1">
            <a:off x="6949440" y="4328160"/>
            <a:ext cx="731520" cy="77724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7" name="Connector: Curved 6">
            <a:extLst>
              <a:ext uri="{FF2B5EF4-FFF2-40B4-BE49-F238E27FC236}">
                <a16:creationId xmlns:a16="http://schemas.microsoft.com/office/drawing/2014/main" id="{8C98D972-9798-FBD3-1607-BA6BCB68C223}"/>
              </a:ext>
            </a:extLst>
          </p:cNvPr>
          <p:cNvCxnSpPr>
            <a:cxnSpLocks/>
          </p:cNvCxnSpPr>
          <p:nvPr/>
        </p:nvCxnSpPr>
        <p:spPr>
          <a:xfrm rot="10800000">
            <a:off x="6545580" y="5006340"/>
            <a:ext cx="1356360" cy="99060"/>
          </a:xfrm>
          <a:prstGeom prst="curvedConnector3">
            <a:avLst>
              <a:gd name="adj1" fmla="val 12360"/>
            </a:avLst>
          </a:prstGeom>
          <a:ln>
            <a:tailEnd type="triangle"/>
          </a:ln>
        </p:spPr>
        <p:style>
          <a:lnRef idx="3">
            <a:schemeClr val="accent3"/>
          </a:lnRef>
          <a:fillRef idx="0">
            <a:schemeClr val="accent3"/>
          </a:fillRef>
          <a:effectRef idx="2">
            <a:schemeClr val="accent3"/>
          </a:effectRef>
          <a:fontRef idx="minor">
            <a:schemeClr val="tx1"/>
          </a:fontRef>
        </p:style>
      </p:cxnSp>
      <p:sp>
        <p:nvSpPr>
          <p:cNvPr id="6" name="Content Placeholder 5">
            <a:extLst>
              <a:ext uri="{FF2B5EF4-FFF2-40B4-BE49-F238E27FC236}">
                <a16:creationId xmlns:a16="http://schemas.microsoft.com/office/drawing/2014/main" id="{40FC8F54-C0D8-9402-8C83-CC991232BE6F}"/>
              </a:ext>
            </a:extLst>
          </p:cNvPr>
          <p:cNvSpPr>
            <a:spLocks noGrp="1"/>
          </p:cNvSpPr>
          <p:nvPr>
            <p:ph idx="1"/>
          </p:nvPr>
        </p:nvSpPr>
        <p:spPr/>
        <p:txBody>
          <a:bodyPr/>
          <a:lstStyle/>
          <a:p>
            <a:endParaRPr lang="en-IN"/>
          </a:p>
        </p:txBody>
      </p:sp>
      <p:pic>
        <p:nvPicPr>
          <p:cNvPr id="9" name="Picture 8">
            <a:extLst>
              <a:ext uri="{FF2B5EF4-FFF2-40B4-BE49-F238E27FC236}">
                <a16:creationId xmlns:a16="http://schemas.microsoft.com/office/drawing/2014/main" id="{E7612D92-04A2-2A50-C3E6-008E95CE2B86}"/>
              </a:ext>
            </a:extLst>
          </p:cNvPr>
          <p:cNvPicPr>
            <a:picLocks noChangeAspect="1"/>
          </p:cNvPicPr>
          <p:nvPr/>
        </p:nvPicPr>
        <p:blipFill>
          <a:blip r:embed="rId2"/>
          <a:stretch>
            <a:fillRect/>
          </a:stretch>
        </p:blipFill>
        <p:spPr>
          <a:xfrm>
            <a:off x="1154954" y="2242185"/>
            <a:ext cx="9496425" cy="4171950"/>
          </a:xfrm>
          <a:prstGeom prst="rect">
            <a:avLst/>
          </a:prstGeom>
        </p:spPr>
      </p:pic>
    </p:spTree>
    <p:extLst>
      <p:ext uri="{BB962C8B-B14F-4D97-AF65-F5344CB8AC3E}">
        <p14:creationId xmlns:p14="http://schemas.microsoft.com/office/powerpoint/2010/main" val="706855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0F31C-4FF6-AE34-F916-113F61EE9D85}"/>
              </a:ext>
            </a:extLst>
          </p:cNvPr>
          <p:cNvSpPr>
            <a:spLocks noGrp="1"/>
          </p:cNvSpPr>
          <p:nvPr>
            <p:ph type="title"/>
          </p:nvPr>
        </p:nvSpPr>
        <p:spPr/>
        <p:txBody>
          <a:bodyPr/>
          <a:lstStyle/>
          <a:p>
            <a:r>
              <a:rPr lang="en-IN" dirty="0"/>
              <a:t>Challenges before us</a:t>
            </a:r>
          </a:p>
        </p:txBody>
      </p:sp>
      <p:sp>
        <p:nvSpPr>
          <p:cNvPr id="3" name="Content Placeholder 2">
            <a:extLst>
              <a:ext uri="{FF2B5EF4-FFF2-40B4-BE49-F238E27FC236}">
                <a16:creationId xmlns:a16="http://schemas.microsoft.com/office/drawing/2014/main" id="{7C0CD335-83DA-0CE3-C2B5-0EA4F81F0913}"/>
              </a:ext>
            </a:extLst>
          </p:cNvPr>
          <p:cNvSpPr>
            <a:spLocks noGrp="1"/>
          </p:cNvSpPr>
          <p:nvPr>
            <p:ph idx="1"/>
          </p:nvPr>
        </p:nvSpPr>
        <p:spPr>
          <a:xfrm>
            <a:off x="820847" y="2207845"/>
            <a:ext cx="10169538" cy="4280877"/>
          </a:xfrm>
        </p:spPr>
        <p:txBody>
          <a:bodyPr>
            <a:normAutofit/>
          </a:bodyPr>
          <a:lstStyle/>
          <a:p>
            <a:pPr marL="0" indent="0">
              <a:buNone/>
            </a:pPr>
            <a:endParaRPr lang="en-US" dirty="0"/>
          </a:p>
          <a:p>
            <a:r>
              <a:rPr lang="en-US" dirty="0"/>
              <a:t>Unavailability of test tool/expertise for sending relevant well-formed ICMP packets.</a:t>
            </a:r>
          </a:p>
          <a:p>
            <a:r>
              <a:rPr lang="en-US" dirty="0"/>
              <a:t>Malformed packets are straightaway dropped by most of the DUTs and thus do not actually test the DUT, though it leads to a successful test performance.</a:t>
            </a:r>
          </a:p>
          <a:p>
            <a:r>
              <a:rPr lang="en-US" dirty="0"/>
              <a:t>NCCS evaluator has to understand scripts/software used for packet crafting.</a:t>
            </a:r>
          </a:p>
          <a:p>
            <a:r>
              <a:rPr lang="en-US" dirty="0"/>
              <a:t>Multi-disciplinary skills are required to perform tests or interpret the test results.</a:t>
            </a:r>
          </a:p>
          <a:p>
            <a:pPr lvl="2"/>
            <a:endParaRPr lang="en-US" dirty="0"/>
          </a:p>
          <a:p>
            <a:endParaRPr lang="en-US" dirty="0"/>
          </a:p>
        </p:txBody>
      </p:sp>
    </p:spTree>
    <p:extLst>
      <p:ext uri="{BB962C8B-B14F-4D97-AF65-F5344CB8AC3E}">
        <p14:creationId xmlns:p14="http://schemas.microsoft.com/office/powerpoint/2010/main" val="40722441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9E832-A35C-0EE5-C57E-0151CC407E13}"/>
              </a:ext>
            </a:extLst>
          </p:cNvPr>
          <p:cNvSpPr>
            <a:spLocks noGrp="1"/>
          </p:cNvSpPr>
          <p:nvPr>
            <p:ph type="title"/>
          </p:nvPr>
        </p:nvSpPr>
        <p:spPr/>
        <p:txBody>
          <a:bodyPr/>
          <a:lstStyle/>
          <a:p>
            <a:r>
              <a:rPr lang="en-IN" dirty="0"/>
              <a:t>A solution…</a:t>
            </a:r>
          </a:p>
        </p:txBody>
      </p:sp>
      <p:sp>
        <p:nvSpPr>
          <p:cNvPr id="3" name="Content Placeholder 2">
            <a:extLst>
              <a:ext uri="{FF2B5EF4-FFF2-40B4-BE49-F238E27FC236}">
                <a16:creationId xmlns:a16="http://schemas.microsoft.com/office/drawing/2014/main" id="{2A7F2D0B-365C-5BA7-2C85-EA36047FB3D0}"/>
              </a:ext>
            </a:extLst>
          </p:cNvPr>
          <p:cNvSpPr>
            <a:spLocks noGrp="1"/>
          </p:cNvSpPr>
          <p:nvPr>
            <p:ph idx="1"/>
          </p:nvPr>
        </p:nvSpPr>
        <p:spPr/>
        <p:txBody>
          <a:bodyPr/>
          <a:lstStyle/>
          <a:p>
            <a:r>
              <a:rPr lang="en-IN" sz="2000" b="1" dirty="0"/>
              <a:t>ICMP test tool v1.0</a:t>
            </a:r>
          </a:p>
          <a:p>
            <a:pPr lvl="2"/>
            <a:r>
              <a:rPr lang="en-IN" sz="1800" dirty="0"/>
              <a:t>ICMP messages as per the TCP /IP stack.</a:t>
            </a:r>
          </a:p>
          <a:p>
            <a:pPr lvl="2"/>
            <a:r>
              <a:rPr lang="en-IN" sz="1800" dirty="0"/>
              <a:t>Automates the full process of testing and report generation.</a:t>
            </a:r>
          </a:p>
          <a:p>
            <a:pPr lvl="2"/>
            <a:r>
              <a:rPr lang="en-IN" sz="1800" dirty="0"/>
              <a:t>Algorithm is pre decided- brings</a:t>
            </a:r>
            <a:r>
              <a:rPr lang="en-IN" sz="1800" b="1" dirty="0"/>
              <a:t> uniformity </a:t>
            </a:r>
            <a:r>
              <a:rPr lang="en-IN" sz="1800" dirty="0"/>
              <a:t>in analysis of test results.</a:t>
            </a:r>
          </a:p>
          <a:p>
            <a:pPr lvl="2"/>
            <a:r>
              <a:rPr lang="en-IN" sz="1800" dirty="0"/>
              <a:t>Demonstration …</a:t>
            </a:r>
          </a:p>
          <a:p>
            <a:pPr marL="914400" lvl="2" indent="0">
              <a:buNone/>
            </a:pPr>
            <a:endParaRPr lang="en-IN" sz="1800" dirty="0"/>
          </a:p>
        </p:txBody>
      </p:sp>
    </p:spTree>
    <p:extLst>
      <p:ext uri="{BB962C8B-B14F-4D97-AF65-F5344CB8AC3E}">
        <p14:creationId xmlns:p14="http://schemas.microsoft.com/office/powerpoint/2010/main" val="10468469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73861-B32B-D329-278F-5EE5354912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5077D9-2996-259F-C028-A4FD64C3F7F8}"/>
              </a:ext>
            </a:extLst>
          </p:cNvPr>
          <p:cNvSpPr>
            <a:spLocks noGrp="1"/>
          </p:cNvSpPr>
          <p:nvPr>
            <p:ph type="title"/>
          </p:nvPr>
        </p:nvSpPr>
        <p:spPr>
          <a:xfrm>
            <a:off x="1185434" y="973668"/>
            <a:ext cx="8761413" cy="706964"/>
          </a:xfrm>
        </p:spPr>
        <p:txBody>
          <a:bodyPr/>
          <a:lstStyle/>
          <a:p>
            <a:r>
              <a:rPr lang="en-IN" sz="2800" dirty="0"/>
              <a:t>Table 2 Implemented Algorithm</a:t>
            </a:r>
          </a:p>
        </p:txBody>
      </p:sp>
      <p:graphicFrame>
        <p:nvGraphicFramePr>
          <p:cNvPr id="6" name="Content Placeholder 5">
            <a:extLst>
              <a:ext uri="{FF2B5EF4-FFF2-40B4-BE49-F238E27FC236}">
                <a16:creationId xmlns:a16="http://schemas.microsoft.com/office/drawing/2014/main" id="{F3BBC8F3-4A37-15DA-C190-7537E1778ACB}"/>
              </a:ext>
            </a:extLst>
          </p:cNvPr>
          <p:cNvGraphicFramePr>
            <a:graphicFrameLocks noGrp="1"/>
          </p:cNvGraphicFramePr>
          <p:nvPr>
            <p:ph idx="1"/>
            <p:extLst>
              <p:ext uri="{D42A27DB-BD31-4B8C-83A1-F6EECF244321}">
                <p14:modId xmlns:p14="http://schemas.microsoft.com/office/powerpoint/2010/main" val="433844613"/>
              </p:ext>
            </p:extLst>
          </p:nvPr>
        </p:nvGraphicFramePr>
        <p:xfrm>
          <a:off x="1441937" y="2500485"/>
          <a:ext cx="9924564" cy="3913136"/>
        </p:xfrm>
        <a:graphic>
          <a:graphicData uri="http://schemas.openxmlformats.org/drawingml/2006/table">
            <a:tbl>
              <a:tblPr firstRow="1" firstCol="1" bandRow="1">
                <a:tableStyleId>{5C22544A-7EE6-4342-B048-85BDC9FD1C3A}</a:tableStyleId>
              </a:tblPr>
              <a:tblGrid>
                <a:gridCol w="555844">
                  <a:extLst>
                    <a:ext uri="{9D8B030D-6E8A-4147-A177-3AD203B41FA5}">
                      <a16:colId xmlns:a16="http://schemas.microsoft.com/office/drawing/2014/main" val="3993049569"/>
                    </a:ext>
                  </a:extLst>
                </a:gridCol>
                <a:gridCol w="884995">
                  <a:extLst>
                    <a:ext uri="{9D8B030D-6E8A-4147-A177-3AD203B41FA5}">
                      <a16:colId xmlns:a16="http://schemas.microsoft.com/office/drawing/2014/main" val="3838765059"/>
                    </a:ext>
                  </a:extLst>
                </a:gridCol>
                <a:gridCol w="1775433">
                  <a:extLst>
                    <a:ext uri="{9D8B030D-6E8A-4147-A177-3AD203B41FA5}">
                      <a16:colId xmlns:a16="http://schemas.microsoft.com/office/drawing/2014/main" val="3111034129"/>
                    </a:ext>
                  </a:extLst>
                </a:gridCol>
                <a:gridCol w="1253378">
                  <a:extLst>
                    <a:ext uri="{9D8B030D-6E8A-4147-A177-3AD203B41FA5}">
                      <a16:colId xmlns:a16="http://schemas.microsoft.com/office/drawing/2014/main" val="1561417181"/>
                    </a:ext>
                  </a:extLst>
                </a:gridCol>
                <a:gridCol w="1301334">
                  <a:extLst>
                    <a:ext uri="{9D8B030D-6E8A-4147-A177-3AD203B41FA5}">
                      <a16:colId xmlns:a16="http://schemas.microsoft.com/office/drawing/2014/main" val="846905473"/>
                    </a:ext>
                  </a:extLst>
                </a:gridCol>
                <a:gridCol w="1834290">
                  <a:extLst>
                    <a:ext uri="{9D8B030D-6E8A-4147-A177-3AD203B41FA5}">
                      <a16:colId xmlns:a16="http://schemas.microsoft.com/office/drawing/2014/main" val="2066246916"/>
                    </a:ext>
                  </a:extLst>
                </a:gridCol>
                <a:gridCol w="2319290">
                  <a:extLst>
                    <a:ext uri="{9D8B030D-6E8A-4147-A177-3AD203B41FA5}">
                      <a16:colId xmlns:a16="http://schemas.microsoft.com/office/drawing/2014/main" val="3844619820"/>
                    </a:ext>
                  </a:extLst>
                </a:gridCol>
              </a:tblGrid>
              <a:tr h="737056">
                <a:tc>
                  <a:txBody>
                    <a:bodyPr/>
                    <a:lstStyle/>
                    <a:p>
                      <a:pPr>
                        <a:lnSpc>
                          <a:spcPct val="107000"/>
                        </a:lnSpc>
                        <a:spcAft>
                          <a:spcPts val="800"/>
                        </a:spcAft>
                      </a:pPr>
                      <a:r>
                        <a:rPr lang="en-IN" sz="1200" kern="100">
                          <a:effectLst/>
                        </a:rPr>
                        <a:t>S. No</a:t>
                      </a:r>
                      <a:endParaRPr lang="en-IN" sz="1200" kern="100">
                        <a:effectLst/>
                        <a:latin typeface="Calibri" panose="020F0502020204030204" pitchFamily="34" charset="0"/>
                        <a:ea typeface="Calibri" panose="020F0502020204030204" pitchFamily="34" charset="0"/>
                        <a:cs typeface="Mangal" panose="02040503050203030202" pitchFamily="18" charset="0"/>
                      </a:endParaRPr>
                    </a:p>
                  </a:txBody>
                  <a:tcPr marL="33803" marR="33803" marT="0" marB="0"/>
                </a:tc>
                <a:tc>
                  <a:txBody>
                    <a:bodyPr/>
                    <a:lstStyle/>
                    <a:p>
                      <a:pPr>
                        <a:lnSpc>
                          <a:spcPct val="107000"/>
                        </a:lnSpc>
                        <a:spcAft>
                          <a:spcPts val="800"/>
                        </a:spcAft>
                      </a:pPr>
                      <a:r>
                        <a:rPr lang="en-IN" sz="1800" kern="100" dirty="0">
                          <a:effectLst/>
                        </a:rPr>
                        <a:t>Type </a:t>
                      </a:r>
                    </a:p>
                    <a:p>
                      <a:pPr>
                        <a:lnSpc>
                          <a:spcPct val="107000"/>
                        </a:lnSpc>
                        <a:spcAft>
                          <a:spcPts val="800"/>
                        </a:spcAft>
                      </a:pPr>
                      <a:r>
                        <a:rPr lang="en-IN" sz="1800" kern="100" dirty="0">
                          <a:effectLst/>
                        </a:rPr>
                        <a:t> (IPv4/v6)</a:t>
                      </a:r>
                      <a:endParaRPr lang="en-IN" sz="1800" kern="100" dirty="0">
                        <a:effectLst/>
                        <a:latin typeface="Calibri" panose="020F0502020204030204" pitchFamily="34" charset="0"/>
                        <a:ea typeface="Calibri" panose="020F0502020204030204" pitchFamily="34" charset="0"/>
                        <a:cs typeface="Mangal" panose="02040503050203030202" pitchFamily="18" charset="0"/>
                      </a:endParaRPr>
                    </a:p>
                  </a:txBody>
                  <a:tcPr marL="33803" marR="33803" marT="0" marB="0"/>
                </a:tc>
                <a:tc>
                  <a:txBody>
                    <a:bodyPr/>
                    <a:lstStyle/>
                    <a:p>
                      <a:pPr>
                        <a:lnSpc>
                          <a:spcPct val="107000"/>
                        </a:lnSpc>
                        <a:spcAft>
                          <a:spcPts val="800"/>
                        </a:spcAft>
                      </a:pPr>
                      <a:r>
                        <a:rPr lang="en-IN" sz="1800" kern="100" dirty="0">
                          <a:effectLst/>
                        </a:rPr>
                        <a:t>Description</a:t>
                      </a:r>
                      <a:endParaRPr lang="en-IN" sz="1800" kern="100" dirty="0">
                        <a:effectLst/>
                        <a:latin typeface="Calibri" panose="020F0502020204030204" pitchFamily="34" charset="0"/>
                        <a:ea typeface="Calibri" panose="020F0502020204030204" pitchFamily="34" charset="0"/>
                        <a:cs typeface="Mangal" panose="02040503050203030202" pitchFamily="18" charset="0"/>
                      </a:endParaRPr>
                    </a:p>
                  </a:txBody>
                  <a:tcPr marL="33803" marR="33803" marT="0" marB="0"/>
                </a:tc>
                <a:tc>
                  <a:txBody>
                    <a:bodyPr/>
                    <a:lstStyle/>
                    <a:p>
                      <a:pPr>
                        <a:lnSpc>
                          <a:spcPct val="107000"/>
                        </a:lnSpc>
                        <a:spcAft>
                          <a:spcPts val="800"/>
                        </a:spcAft>
                      </a:pPr>
                      <a:r>
                        <a:rPr lang="en-IN" sz="1800" kern="100" dirty="0">
                          <a:effectLst/>
                        </a:rPr>
                        <a:t>Send</a:t>
                      </a:r>
                      <a:endParaRPr lang="en-IN" sz="1800" kern="100" dirty="0">
                        <a:effectLst/>
                        <a:latin typeface="Calibri" panose="020F0502020204030204" pitchFamily="34" charset="0"/>
                        <a:ea typeface="Calibri" panose="020F0502020204030204" pitchFamily="34" charset="0"/>
                        <a:cs typeface="Mangal" panose="02040503050203030202" pitchFamily="18" charset="0"/>
                      </a:endParaRPr>
                    </a:p>
                  </a:txBody>
                  <a:tcPr marL="33803" marR="33803" marT="0" marB="0"/>
                </a:tc>
                <a:tc>
                  <a:txBody>
                    <a:bodyPr/>
                    <a:lstStyle/>
                    <a:p>
                      <a:pPr>
                        <a:lnSpc>
                          <a:spcPct val="107000"/>
                        </a:lnSpc>
                        <a:spcAft>
                          <a:spcPts val="800"/>
                        </a:spcAft>
                      </a:pPr>
                      <a:r>
                        <a:rPr lang="en-IN" sz="1800" kern="100">
                          <a:effectLst/>
                        </a:rPr>
                        <a:t>Respond to</a:t>
                      </a:r>
                      <a:endParaRPr lang="en-IN" sz="1800" kern="100">
                        <a:effectLst/>
                        <a:latin typeface="Calibri" panose="020F0502020204030204" pitchFamily="34" charset="0"/>
                        <a:ea typeface="Calibri" panose="020F0502020204030204" pitchFamily="34" charset="0"/>
                        <a:cs typeface="Mangal" panose="02040503050203030202" pitchFamily="18" charset="0"/>
                      </a:endParaRPr>
                    </a:p>
                  </a:txBody>
                  <a:tcPr marL="33803" marR="33803" marT="0" marB="0"/>
                </a:tc>
                <a:tc>
                  <a:txBody>
                    <a:bodyPr/>
                    <a:lstStyle/>
                    <a:p>
                      <a:pPr>
                        <a:lnSpc>
                          <a:spcPct val="107000"/>
                        </a:lnSpc>
                        <a:spcAft>
                          <a:spcPts val="800"/>
                        </a:spcAft>
                      </a:pPr>
                      <a:r>
                        <a:rPr lang="en-IN" sz="1800" kern="100">
                          <a:effectLst/>
                        </a:rPr>
                        <a:t>Process (i.e.</a:t>
                      </a:r>
                    </a:p>
                    <a:p>
                      <a:pPr>
                        <a:lnSpc>
                          <a:spcPct val="107000"/>
                        </a:lnSpc>
                        <a:spcAft>
                          <a:spcPts val="800"/>
                        </a:spcAft>
                      </a:pPr>
                      <a:r>
                        <a:rPr lang="en-IN" sz="1800" kern="100">
                          <a:effectLst/>
                        </a:rPr>
                        <a:t>do changes to</a:t>
                      </a:r>
                    </a:p>
                    <a:p>
                      <a:pPr>
                        <a:lnSpc>
                          <a:spcPct val="107000"/>
                        </a:lnSpc>
                        <a:spcAft>
                          <a:spcPts val="800"/>
                        </a:spcAft>
                      </a:pPr>
                      <a:r>
                        <a:rPr lang="en-IN" sz="1800" kern="100">
                          <a:effectLst/>
                        </a:rPr>
                        <a:t>configuration)</a:t>
                      </a:r>
                      <a:endParaRPr lang="en-IN" sz="1800" kern="100">
                        <a:effectLst/>
                        <a:latin typeface="Calibri" panose="020F0502020204030204" pitchFamily="34" charset="0"/>
                        <a:ea typeface="Calibri" panose="020F0502020204030204" pitchFamily="34" charset="0"/>
                        <a:cs typeface="Mangal" panose="02040503050203030202" pitchFamily="18" charset="0"/>
                      </a:endParaRPr>
                    </a:p>
                  </a:txBody>
                  <a:tcPr marL="33803" marR="33803" marT="0" marB="0"/>
                </a:tc>
                <a:tc>
                  <a:txBody>
                    <a:bodyPr/>
                    <a:lstStyle/>
                    <a:p>
                      <a:pPr>
                        <a:lnSpc>
                          <a:spcPct val="107000"/>
                        </a:lnSpc>
                        <a:spcAft>
                          <a:spcPts val="800"/>
                        </a:spcAft>
                      </a:pPr>
                      <a:r>
                        <a:rPr lang="en-IN" sz="1800" kern="100" dirty="0">
                          <a:effectLst/>
                        </a:rPr>
                        <a:t>Algorithm*</a:t>
                      </a:r>
                      <a:endParaRPr lang="en-IN" sz="1800" kern="100" dirty="0">
                        <a:effectLst/>
                        <a:latin typeface="Calibri" panose="020F0502020204030204" pitchFamily="34" charset="0"/>
                        <a:ea typeface="Calibri" panose="020F0502020204030204" pitchFamily="34" charset="0"/>
                        <a:cs typeface="Mangal" panose="02040503050203030202" pitchFamily="18" charset="0"/>
                      </a:endParaRPr>
                    </a:p>
                  </a:txBody>
                  <a:tcPr marL="33803" marR="33803" marT="0" marB="0"/>
                </a:tc>
                <a:extLst>
                  <a:ext uri="{0D108BD9-81ED-4DB2-BD59-A6C34878D82A}">
                    <a16:rowId xmlns:a16="http://schemas.microsoft.com/office/drawing/2014/main" val="3108646298"/>
                  </a:ext>
                </a:extLst>
              </a:tr>
              <a:tr h="396058">
                <a:tc>
                  <a:txBody>
                    <a:bodyPr/>
                    <a:lstStyle/>
                    <a:p>
                      <a:pPr>
                        <a:lnSpc>
                          <a:spcPct val="107000"/>
                        </a:lnSpc>
                        <a:spcAft>
                          <a:spcPts val="800"/>
                        </a:spcAft>
                      </a:pPr>
                      <a:r>
                        <a:rPr lang="en-IN" sz="1600" kern="100">
                          <a:effectLst/>
                        </a:rPr>
                        <a:t>1</a:t>
                      </a:r>
                      <a:endParaRPr lang="en-IN" sz="1600" kern="100">
                        <a:effectLst/>
                        <a:latin typeface="Calibri" panose="020F0502020204030204" pitchFamily="34" charset="0"/>
                        <a:ea typeface="Calibri" panose="020F0502020204030204" pitchFamily="34" charset="0"/>
                        <a:cs typeface="Mangal" panose="02040503050203030202" pitchFamily="18" charset="0"/>
                      </a:endParaRPr>
                    </a:p>
                  </a:txBody>
                  <a:tcPr marL="33803" marR="33803" marT="0" marB="0"/>
                </a:tc>
                <a:tc>
                  <a:txBody>
                    <a:bodyPr/>
                    <a:lstStyle/>
                    <a:p>
                      <a:pPr>
                        <a:lnSpc>
                          <a:spcPct val="107000"/>
                        </a:lnSpc>
                        <a:spcAft>
                          <a:spcPts val="800"/>
                        </a:spcAft>
                      </a:pPr>
                      <a:r>
                        <a:rPr lang="en-IN" sz="1800" kern="100">
                          <a:effectLst/>
                        </a:rPr>
                        <a:t>5/137</a:t>
                      </a:r>
                      <a:endParaRPr lang="en-IN" sz="1800" kern="100">
                        <a:effectLst/>
                        <a:latin typeface="Calibri" panose="020F0502020204030204" pitchFamily="34" charset="0"/>
                        <a:ea typeface="Calibri" panose="020F0502020204030204" pitchFamily="34" charset="0"/>
                        <a:cs typeface="Mangal" panose="02040503050203030202" pitchFamily="18" charset="0"/>
                      </a:endParaRPr>
                    </a:p>
                  </a:txBody>
                  <a:tcPr marL="33803" marR="33803" marT="0" marB="0"/>
                </a:tc>
                <a:tc>
                  <a:txBody>
                    <a:bodyPr/>
                    <a:lstStyle/>
                    <a:p>
                      <a:pPr>
                        <a:lnSpc>
                          <a:spcPct val="107000"/>
                        </a:lnSpc>
                        <a:spcAft>
                          <a:spcPts val="800"/>
                        </a:spcAft>
                      </a:pPr>
                      <a:r>
                        <a:rPr lang="en-IN" sz="1800" kern="100" dirty="0">
                          <a:effectLst/>
                        </a:rPr>
                        <a:t>Redirect</a:t>
                      </a:r>
                      <a:endParaRPr lang="en-IN" sz="1800" kern="100" dirty="0">
                        <a:effectLst/>
                        <a:latin typeface="Calibri" panose="020F0502020204030204" pitchFamily="34" charset="0"/>
                        <a:ea typeface="Calibri" panose="020F0502020204030204" pitchFamily="34" charset="0"/>
                        <a:cs typeface="Mangal" panose="02040503050203030202" pitchFamily="18" charset="0"/>
                      </a:endParaRPr>
                    </a:p>
                  </a:txBody>
                  <a:tcPr marL="33803" marR="33803" marT="0" marB="0"/>
                </a:tc>
                <a:tc>
                  <a:txBody>
                    <a:bodyPr/>
                    <a:lstStyle/>
                    <a:p>
                      <a:pPr>
                        <a:lnSpc>
                          <a:spcPct val="107000"/>
                        </a:lnSpc>
                        <a:spcAft>
                          <a:spcPts val="800"/>
                        </a:spcAft>
                      </a:pPr>
                      <a:r>
                        <a:rPr lang="en-IN" sz="1800" kern="100">
                          <a:effectLst/>
                        </a:rPr>
                        <a:t>NA</a:t>
                      </a:r>
                      <a:endParaRPr lang="en-IN" sz="1800" kern="100">
                        <a:effectLst/>
                        <a:latin typeface="Calibri" panose="020F0502020204030204" pitchFamily="34" charset="0"/>
                        <a:ea typeface="Calibri" panose="020F0502020204030204" pitchFamily="34" charset="0"/>
                        <a:cs typeface="Mangal" panose="02040503050203030202" pitchFamily="18" charset="0"/>
                      </a:endParaRPr>
                    </a:p>
                  </a:txBody>
                  <a:tcPr marL="33803" marR="33803" marT="0" marB="0"/>
                </a:tc>
                <a:tc>
                  <a:txBody>
                    <a:bodyPr/>
                    <a:lstStyle/>
                    <a:p>
                      <a:pPr>
                        <a:lnSpc>
                          <a:spcPct val="107000"/>
                        </a:lnSpc>
                        <a:spcAft>
                          <a:spcPts val="800"/>
                        </a:spcAft>
                      </a:pPr>
                      <a:r>
                        <a:rPr lang="en-IN" sz="1800" kern="100">
                          <a:effectLst/>
                        </a:rPr>
                        <a:t>NA</a:t>
                      </a:r>
                      <a:endParaRPr lang="en-IN" sz="1800" kern="100">
                        <a:effectLst/>
                        <a:latin typeface="Calibri" panose="020F0502020204030204" pitchFamily="34" charset="0"/>
                        <a:ea typeface="Calibri" panose="020F0502020204030204" pitchFamily="34" charset="0"/>
                        <a:cs typeface="Mangal" panose="02040503050203030202" pitchFamily="18" charset="0"/>
                      </a:endParaRPr>
                    </a:p>
                  </a:txBody>
                  <a:tcPr marL="33803" marR="33803" marT="0" marB="0"/>
                </a:tc>
                <a:tc>
                  <a:txBody>
                    <a:bodyPr/>
                    <a:lstStyle/>
                    <a:p>
                      <a:pPr>
                        <a:lnSpc>
                          <a:spcPct val="107000"/>
                        </a:lnSpc>
                        <a:spcAft>
                          <a:spcPts val="800"/>
                        </a:spcAft>
                      </a:pPr>
                      <a:r>
                        <a:rPr lang="en-IN" sz="1800" kern="100">
                          <a:effectLst/>
                        </a:rPr>
                        <a:t>Not Permitted</a:t>
                      </a:r>
                      <a:endParaRPr lang="en-IN" sz="1800" kern="100">
                        <a:effectLst/>
                        <a:latin typeface="Calibri" panose="020F0502020204030204" pitchFamily="34" charset="0"/>
                        <a:ea typeface="Calibri" panose="020F0502020204030204" pitchFamily="34" charset="0"/>
                        <a:cs typeface="Mangal" panose="02040503050203030202" pitchFamily="18" charset="0"/>
                      </a:endParaRPr>
                    </a:p>
                  </a:txBody>
                  <a:tcPr marL="33803" marR="33803" marT="0" marB="0"/>
                </a:tc>
                <a:tc>
                  <a:txBody>
                    <a:bodyPr/>
                    <a:lstStyle/>
                    <a:p>
                      <a:pPr>
                        <a:lnSpc>
                          <a:spcPct val="107000"/>
                        </a:lnSpc>
                        <a:spcAft>
                          <a:spcPts val="800"/>
                        </a:spcAft>
                      </a:pPr>
                      <a:r>
                        <a:rPr lang="en-IN" sz="1800" kern="100" dirty="0">
                          <a:effectLst/>
                        </a:rPr>
                        <a:t>Check for routing table changes/configuration</a:t>
                      </a:r>
                      <a:endParaRPr lang="en-IN" sz="1800" kern="100" dirty="0">
                        <a:effectLst/>
                        <a:latin typeface="Calibri" panose="020F0502020204030204" pitchFamily="34" charset="0"/>
                        <a:ea typeface="Calibri" panose="020F0502020204030204" pitchFamily="34" charset="0"/>
                        <a:cs typeface="Mangal" panose="02040503050203030202" pitchFamily="18" charset="0"/>
                      </a:endParaRPr>
                    </a:p>
                  </a:txBody>
                  <a:tcPr marL="33803" marR="33803" marT="0" marB="0"/>
                </a:tc>
                <a:extLst>
                  <a:ext uri="{0D108BD9-81ED-4DB2-BD59-A6C34878D82A}">
                    <a16:rowId xmlns:a16="http://schemas.microsoft.com/office/drawing/2014/main" val="2408265005"/>
                  </a:ext>
                </a:extLst>
              </a:tr>
              <a:tr h="1685746">
                <a:tc>
                  <a:txBody>
                    <a:bodyPr/>
                    <a:lstStyle/>
                    <a:p>
                      <a:pPr>
                        <a:lnSpc>
                          <a:spcPct val="107000"/>
                        </a:lnSpc>
                        <a:spcAft>
                          <a:spcPts val="800"/>
                        </a:spcAft>
                      </a:pPr>
                      <a:r>
                        <a:rPr lang="en-IN" sz="1600" kern="100">
                          <a:effectLst/>
                        </a:rPr>
                        <a:t>2</a:t>
                      </a:r>
                      <a:endParaRPr lang="en-IN" sz="1600" kern="100">
                        <a:effectLst/>
                        <a:latin typeface="Calibri" panose="020F0502020204030204" pitchFamily="34" charset="0"/>
                        <a:ea typeface="Calibri" panose="020F0502020204030204" pitchFamily="34" charset="0"/>
                        <a:cs typeface="Mangal" panose="02040503050203030202" pitchFamily="18" charset="0"/>
                      </a:endParaRPr>
                    </a:p>
                  </a:txBody>
                  <a:tcPr marL="33803" marR="33803" marT="0" marB="0"/>
                </a:tc>
                <a:tc>
                  <a:txBody>
                    <a:bodyPr/>
                    <a:lstStyle/>
                    <a:p>
                      <a:pPr>
                        <a:lnSpc>
                          <a:spcPct val="107000"/>
                        </a:lnSpc>
                        <a:spcAft>
                          <a:spcPts val="800"/>
                        </a:spcAft>
                      </a:pPr>
                      <a:r>
                        <a:rPr lang="en-IN" sz="1800" kern="100">
                          <a:effectLst/>
                        </a:rPr>
                        <a:t>13</a:t>
                      </a:r>
                      <a:endParaRPr lang="en-IN" sz="1800" kern="100">
                        <a:effectLst/>
                        <a:latin typeface="Calibri" panose="020F0502020204030204" pitchFamily="34" charset="0"/>
                        <a:ea typeface="Calibri" panose="020F0502020204030204" pitchFamily="34" charset="0"/>
                        <a:cs typeface="Mangal" panose="02040503050203030202" pitchFamily="18" charset="0"/>
                      </a:endParaRPr>
                    </a:p>
                  </a:txBody>
                  <a:tcPr marL="33803" marR="33803" marT="0" marB="0"/>
                </a:tc>
                <a:tc>
                  <a:txBody>
                    <a:bodyPr/>
                    <a:lstStyle/>
                    <a:p>
                      <a:pPr>
                        <a:lnSpc>
                          <a:spcPct val="107000"/>
                        </a:lnSpc>
                        <a:spcAft>
                          <a:spcPts val="800"/>
                        </a:spcAft>
                      </a:pPr>
                      <a:r>
                        <a:rPr lang="en-IN" sz="1800" kern="100">
                          <a:effectLst/>
                        </a:rPr>
                        <a:t>Timestamp Request</a:t>
                      </a:r>
                      <a:endParaRPr lang="en-IN" sz="1800" kern="100">
                        <a:effectLst/>
                        <a:latin typeface="Calibri" panose="020F0502020204030204" pitchFamily="34" charset="0"/>
                        <a:ea typeface="Calibri" panose="020F0502020204030204" pitchFamily="34" charset="0"/>
                        <a:cs typeface="Mangal" panose="02040503050203030202" pitchFamily="18" charset="0"/>
                      </a:endParaRPr>
                    </a:p>
                  </a:txBody>
                  <a:tcPr marL="33803" marR="33803" marT="0" marB="0"/>
                </a:tc>
                <a:tc>
                  <a:txBody>
                    <a:bodyPr/>
                    <a:lstStyle/>
                    <a:p>
                      <a:pPr>
                        <a:lnSpc>
                          <a:spcPct val="107000"/>
                        </a:lnSpc>
                        <a:spcAft>
                          <a:spcPts val="800"/>
                        </a:spcAft>
                      </a:pPr>
                      <a:r>
                        <a:rPr lang="en-IN" sz="1800" kern="100" dirty="0">
                          <a:effectLst/>
                        </a:rPr>
                        <a:t>NA</a:t>
                      </a:r>
                      <a:endParaRPr lang="en-IN" sz="1800" kern="100" dirty="0">
                        <a:effectLst/>
                        <a:latin typeface="Calibri" panose="020F0502020204030204" pitchFamily="34" charset="0"/>
                        <a:ea typeface="Calibri" panose="020F0502020204030204" pitchFamily="34" charset="0"/>
                        <a:cs typeface="Mangal" panose="02040503050203030202" pitchFamily="18" charset="0"/>
                      </a:endParaRPr>
                    </a:p>
                  </a:txBody>
                  <a:tcPr marL="33803" marR="33803" marT="0" marB="0"/>
                </a:tc>
                <a:tc>
                  <a:txBody>
                    <a:bodyPr/>
                    <a:lstStyle/>
                    <a:p>
                      <a:pPr>
                        <a:lnSpc>
                          <a:spcPct val="107000"/>
                        </a:lnSpc>
                        <a:spcAft>
                          <a:spcPts val="800"/>
                        </a:spcAft>
                      </a:pPr>
                      <a:r>
                        <a:rPr lang="en-IN" sz="1800" kern="100">
                          <a:effectLst/>
                        </a:rPr>
                        <a:t>Not Permitted</a:t>
                      </a:r>
                      <a:endParaRPr lang="en-IN" sz="1800" kern="100">
                        <a:effectLst/>
                        <a:latin typeface="Calibri" panose="020F0502020204030204" pitchFamily="34" charset="0"/>
                        <a:ea typeface="Calibri" panose="020F0502020204030204" pitchFamily="34" charset="0"/>
                        <a:cs typeface="Mangal" panose="02040503050203030202" pitchFamily="18" charset="0"/>
                      </a:endParaRPr>
                    </a:p>
                  </a:txBody>
                  <a:tcPr marL="33803" marR="33803" marT="0" marB="0"/>
                </a:tc>
                <a:tc>
                  <a:txBody>
                    <a:bodyPr/>
                    <a:lstStyle/>
                    <a:p>
                      <a:pPr>
                        <a:lnSpc>
                          <a:spcPct val="107000"/>
                        </a:lnSpc>
                        <a:spcAft>
                          <a:spcPts val="800"/>
                        </a:spcAft>
                      </a:pPr>
                      <a:r>
                        <a:rPr lang="en-IN" sz="1800" kern="100" dirty="0">
                          <a:effectLst/>
                        </a:rPr>
                        <a:t>NA</a:t>
                      </a:r>
                      <a:endParaRPr lang="en-IN" sz="1800" kern="100" dirty="0">
                        <a:effectLst/>
                        <a:latin typeface="Calibri" panose="020F0502020204030204" pitchFamily="34" charset="0"/>
                        <a:ea typeface="Calibri" panose="020F0502020204030204" pitchFamily="34" charset="0"/>
                        <a:cs typeface="Mangal" panose="02040503050203030202" pitchFamily="18" charset="0"/>
                      </a:endParaRPr>
                    </a:p>
                  </a:txBody>
                  <a:tcPr marL="33803" marR="33803" marT="0" marB="0"/>
                </a:tc>
                <a:tc>
                  <a:txBody>
                    <a:bodyPr/>
                    <a:lstStyle/>
                    <a:p>
                      <a:pPr>
                        <a:lnSpc>
                          <a:spcPct val="107000"/>
                        </a:lnSpc>
                        <a:spcAft>
                          <a:spcPts val="800"/>
                        </a:spcAft>
                      </a:pPr>
                      <a:r>
                        <a:rPr lang="en-IN" sz="1800" kern="100" dirty="0">
                          <a:effectLst/>
                        </a:rPr>
                        <a:t>Check for timestamp reply</a:t>
                      </a:r>
                      <a:endParaRPr lang="en-IN" sz="1800" kern="100" dirty="0">
                        <a:effectLst/>
                        <a:latin typeface="Calibri" panose="020F0502020204030204" pitchFamily="34" charset="0"/>
                        <a:ea typeface="Calibri" panose="020F0502020204030204" pitchFamily="34" charset="0"/>
                        <a:cs typeface="Mangal" panose="02040503050203030202" pitchFamily="18" charset="0"/>
                      </a:endParaRPr>
                    </a:p>
                  </a:txBody>
                  <a:tcPr marL="33803" marR="33803" marT="0" marB="0"/>
                </a:tc>
                <a:extLst>
                  <a:ext uri="{0D108BD9-81ED-4DB2-BD59-A6C34878D82A}">
                    <a16:rowId xmlns:a16="http://schemas.microsoft.com/office/drawing/2014/main" val="3892363869"/>
                  </a:ext>
                </a:extLst>
              </a:tr>
            </a:tbl>
          </a:graphicData>
        </a:graphic>
      </p:graphicFrame>
      <p:sp>
        <p:nvSpPr>
          <p:cNvPr id="3" name="TextBox 2">
            <a:extLst>
              <a:ext uri="{FF2B5EF4-FFF2-40B4-BE49-F238E27FC236}">
                <a16:creationId xmlns:a16="http://schemas.microsoft.com/office/drawing/2014/main" id="{3E1E7893-901D-04D5-16DE-C651C90DBCA6}"/>
              </a:ext>
            </a:extLst>
          </p:cNvPr>
          <p:cNvSpPr txBox="1"/>
          <p:nvPr/>
        </p:nvSpPr>
        <p:spPr>
          <a:xfrm>
            <a:off x="1185434" y="6312877"/>
            <a:ext cx="3645550" cy="369332"/>
          </a:xfrm>
          <a:prstGeom prst="rect">
            <a:avLst/>
          </a:prstGeom>
          <a:noFill/>
        </p:spPr>
        <p:txBody>
          <a:bodyPr wrap="none" rtlCol="0">
            <a:spAutoFit/>
          </a:bodyPr>
          <a:lstStyle/>
          <a:p>
            <a:r>
              <a:rPr lang="en-IN" dirty="0"/>
              <a:t>* Not limited to the mentioned.</a:t>
            </a:r>
          </a:p>
        </p:txBody>
      </p:sp>
    </p:spTree>
    <p:extLst>
      <p:ext uri="{BB962C8B-B14F-4D97-AF65-F5344CB8AC3E}">
        <p14:creationId xmlns:p14="http://schemas.microsoft.com/office/powerpoint/2010/main" val="1367998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818AE-98D6-8666-71F0-71DB83DD46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9968FC-225F-3A66-3E32-A651FA4449D7}"/>
              </a:ext>
            </a:extLst>
          </p:cNvPr>
          <p:cNvSpPr>
            <a:spLocks noGrp="1"/>
          </p:cNvSpPr>
          <p:nvPr>
            <p:ph type="title"/>
          </p:nvPr>
        </p:nvSpPr>
        <p:spPr>
          <a:xfrm>
            <a:off x="594361" y="769945"/>
            <a:ext cx="7399019" cy="685476"/>
          </a:xfrm>
        </p:spPr>
        <p:txBody>
          <a:bodyPr/>
          <a:lstStyle/>
          <a:p>
            <a:r>
              <a:rPr lang="en-IN" sz="3600" dirty="0"/>
              <a:t>Table 2 Implemented Algorithm</a:t>
            </a:r>
            <a:endParaRPr lang="en-IN" dirty="0"/>
          </a:p>
        </p:txBody>
      </p:sp>
      <p:graphicFrame>
        <p:nvGraphicFramePr>
          <p:cNvPr id="6" name="Content Placeholder 5">
            <a:extLst>
              <a:ext uri="{FF2B5EF4-FFF2-40B4-BE49-F238E27FC236}">
                <a16:creationId xmlns:a16="http://schemas.microsoft.com/office/drawing/2014/main" id="{2FA23CCA-8C0B-0BD6-E96B-E878C6ACA103}"/>
              </a:ext>
            </a:extLst>
          </p:cNvPr>
          <p:cNvGraphicFramePr>
            <a:graphicFrameLocks noGrp="1"/>
          </p:cNvGraphicFramePr>
          <p:nvPr>
            <p:ph idx="1"/>
            <p:extLst>
              <p:ext uri="{D42A27DB-BD31-4B8C-83A1-F6EECF244321}">
                <p14:modId xmlns:p14="http://schemas.microsoft.com/office/powerpoint/2010/main" val="3925443272"/>
              </p:ext>
            </p:extLst>
          </p:nvPr>
        </p:nvGraphicFramePr>
        <p:xfrm>
          <a:off x="521676" y="2307846"/>
          <a:ext cx="11339147" cy="4322445"/>
        </p:xfrm>
        <a:graphic>
          <a:graphicData uri="http://schemas.openxmlformats.org/drawingml/2006/table">
            <a:tbl>
              <a:tblPr firstRow="1" firstCol="1" bandRow="1">
                <a:tableStyleId>{5C22544A-7EE6-4342-B048-85BDC9FD1C3A}</a:tableStyleId>
              </a:tblPr>
              <a:tblGrid>
                <a:gridCol w="635071">
                  <a:extLst>
                    <a:ext uri="{9D8B030D-6E8A-4147-A177-3AD203B41FA5}">
                      <a16:colId xmlns:a16="http://schemas.microsoft.com/office/drawing/2014/main" val="3993049569"/>
                    </a:ext>
                  </a:extLst>
                </a:gridCol>
                <a:gridCol w="1011135">
                  <a:extLst>
                    <a:ext uri="{9D8B030D-6E8A-4147-A177-3AD203B41FA5}">
                      <a16:colId xmlns:a16="http://schemas.microsoft.com/office/drawing/2014/main" val="3838765059"/>
                    </a:ext>
                  </a:extLst>
                </a:gridCol>
                <a:gridCol w="2028493">
                  <a:extLst>
                    <a:ext uri="{9D8B030D-6E8A-4147-A177-3AD203B41FA5}">
                      <a16:colId xmlns:a16="http://schemas.microsoft.com/office/drawing/2014/main" val="3111034129"/>
                    </a:ext>
                  </a:extLst>
                </a:gridCol>
                <a:gridCol w="1432025">
                  <a:extLst>
                    <a:ext uri="{9D8B030D-6E8A-4147-A177-3AD203B41FA5}">
                      <a16:colId xmlns:a16="http://schemas.microsoft.com/office/drawing/2014/main" val="1561417181"/>
                    </a:ext>
                  </a:extLst>
                </a:gridCol>
                <a:gridCol w="1486818">
                  <a:extLst>
                    <a:ext uri="{9D8B030D-6E8A-4147-A177-3AD203B41FA5}">
                      <a16:colId xmlns:a16="http://schemas.microsoft.com/office/drawing/2014/main" val="846905473"/>
                    </a:ext>
                  </a:extLst>
                </a:gridCol>
                <a:gridCol w="2095738">
                  <a:extLst>
                    <a:ext uri="{9D8B030D-6E8A-4147-A177-3AD203B41FA5}">
                      <a16:colId xmlns:a16="http://schemas.microsoft.com/office/drawing/2014/main" val="2066246916"/>
                    </a:ext>
                  </a:extLst>
                </a:gridCol>
                <a:gridCol w="2649867">
                  <a:extLst>
                    <a:ext uri="{9D8B030D-6E8A-4147-A177-3AD203B41FA5}">
                      <a16:colId xmlns:a16="http://schemas.microsoft.com/office/drawing/2014/main" val="3844619820"/>
                    </a:ext>
                  </a:extLst>
                </a:gridCol>
              </a:tblGrid>
              <a:tr h="908126">
                <a:tc>
                  <a:txBody>
                    <a:bodyPr/>
                    <a:lstStyle/>
                    <a:p>
                      <a:pPr>
                        <a:lnSpc>
                          <a:spcPct val="107000"/>
                        </a:lnSpc>
                        <a:spcAft>
                          <a:spcPts val="800"/>
                        </a:spcAft>
                      </a:pPr>
                      <a:r>
                        <a:rPr lang="en-IN" sz="1200" kern="100">
                          <a:effectLst/>
                          <a:latin typeface="+mj-lt"/>
                        </a:rPr>
                        <a:t>S. No</a:t>
                      </a:r>
                      <a:endParaRPr lang="en-IN" sz="1200" kern="100">
                        <a:effectLst/>
                        <a:latin typeface="+mj-lt"/>
                        <a:ea typeface="Calibri" panose="020F0502020204030204" pitchFamily="34" charset="0"/>
                        <a:cs typeface="Mangal" panose="02040503050203030202" pitchFamily="18" charset="0"/>
                      </a:endParaRPr>
                    </a:p>
                  </a:txBody>
                  <a:tcPr marL="33803" marR="33803" marT="0" marB="0"/>
                </a:tc>
                <a:tc>
                  <a:txBody>
                    <a:bodyPr/>
                    <a:lstStyle/>
                    <a:p>
                      <a:pPr>
                        <a:lnSpc>
                          <a:spcPct val="107000"/>
                        </a:lnSpc>
                        <a:spcAft>
                          <a:spcPts val="800"/>
                        </a:spcAft>
                      </a:pPr>
                      <a:r>
                        <a:rPr lang="en-IN" sz="1800" kern="100">
                          <a:effectLst/>
                          <a:latin typeface="+mj-lt"/>
                        </a:rPr>
                        <a:t>Type </a:t>
                      </a:r>
                    </a:p>
                    <a:p>
                      <a:pPr>
                        <a:lnSpc>
                          <a:spcPct val="107000"/>
                        </a:lnSpc>
                        <a:spcAft>
                          <a:spcPts val="800"/>
                        </a:spcAft>
                      </a:pPr>
                      <a:r>
                        <a:rPr lang="en-IN" sz="1800" kern="100">
                          <a:effectLst/>
                          <a:latin typeface="+mj-lt"/>
                        </a:rPr>
                        <a:t> </a:t>
                      </a:r>
                      <a:endParaRPr lang="en-IN" sz="1800" kern="100">
                        <a:effectLst/>
                        <a:latin typeface="+mj-lt"/>
                        <a:ea typeface="Calibri" panose="020F0502020204030204" pitchFamily="34" charset="0"/>
                        <a:cs typeface="Mangal" panose="02040503050203030202" pitchFamily="18" charset="0"/>
                      </a:endParaRPr>
                    </a:p>
                  </a:txBody>
                  <a:tcPr marL="33803" marR="33803" marT="0" marB="0"/>
                </a:tc>
                <a:tc>
                  <a:txBody>
                    <a:bodyPr/>
                    <a:lstStyle/>
                    <a:p>
                      <a:pPr>
                        <a:lnSpc>
                          <a:spcPct val="107000"/>
                        </a:lnSpc>
                        <a:spcAft>
                          <a:spcPts val="800"/>
                        </a:spcAft>
                      </a:pPr>
                      <a:r>
                        <a:rPr lang="en-IN" sz="1800" kern="100" dirty="0">
                          <a:effectLst/>
                          <a:latin typeface="+mj-lt"/>
                        </a:rPr>
                        <a:t>Description</a:t>
                      </a:r>
                      <a:endParaRPr lang="en-IN" sz="1800" kern="100" dirty="0">
                        <a:effectLst/>
                        <a:latin typeface="+mj-lt"/>
                        <a:ea typeface="Calibri" panose="020F0502020204030204" pitchFamily="34" charset="0"/>
                        <a:cs typeface="Mangal" panose="02040503050203030202" pitchFamily="18" charset="0"/>
                      </a:endParaRPr>
                    </a:p>
                  </a:txBody>
                  <a:tcPr marL="33803" marR="33803" marT="0" marB="0"/>
                </a:tc>
                <a:tc>
                  <a:txBody>
                    <a:bodyPr/>
                    <a:lstStyle/>
                    <a:p>
                      <a:pPr>
                        <a:lnSpc>
                          <a:spcPct val="107000"/>
                        </a:lnSpc>
                        <a:spcAft>
                          <a:spcPts val="800"/>
                        </a:spcAft>
                      </a:pPr>
                      <a:r>
                        <a:rPr lang="en-IN" sz="1800" kern="100" dirty="0">
                          <a:effectLst/>
                          <a:latin typeface="+mj-lt"/>
                        </a:rPr>
                        <a:t>Send</a:t>
                      </a:r>
                      <a:endParaRPr lang="en-IN" sz="1800" kern="100" dirty="0">
                        <a:effectLst/>
                        <a:latin typeface="+mj-lt"/>
                        <a:ea typeface="Calibri" panose="020F0502020204030204" pitchFamily="34" charset="0"/>
                        <a:cs typeface="Mangal" panose="02040503050203030202" pitchFamily="18" charset="0"/>
                      </a:endParaRPr>
                    </a:p>
                  </a:txBody>
                  <a:tcPr marL="33803" marR="33803" marT="0" marB="0"/>
                </a:tc>
                <a:tc>
                  <a:txBody>
                    <a:bodyPr/>
                    <a:lstStyle/>
                    <a:p>
                      <a:pPr>
                        <a:lnSpc>
                          <a:spcPct val="107000"/>
                        </a:lnSpc>
                        <a:spcAft>
                          <a:spcPts val="800"/>
                        </a:spcAft>
                      </a:pPr>
                      <a:r>
                        <a:rPr lang="en-IN" sz="1800" kern="100">
                          <a:effectLst/>
                          <a:latin typeface="+mj-lt"/>
                        </a:rPr>
                        <a:t>Respond to</a:t>
                      </a:r>
                      <a:endParaRPr lang="en-IN" sz="1800" kern="100">
                        <a:effectLst/>
                        <a:latin typeface="+mj-lt"/>
                        <a:ea typeface="Calibri" panose="020F0502020204030204" pitchFamily="34" charset="0"/>
                        <a:cs typeface="Mangal" panose="02040503050203030202" pitchFamily="18" charset="0"/>
                      </a:endParaRPr>
                    </a:p>
                  </a:txBody>
                  <a:tcPr marL="33803" marR="33803" marT="0" marB="0"/>
                </a:tc>
                <a:tc>
                  <a:txBody>
                    <a:bodyPr/>
                    <a:lstStyle/>
                    <a:p>
                      <a:pPr>
                        <a:lnSpc>
                          <a:spcPct val="107000"/>
                        </a:lnSpc>
                        <a:spcAft>
                          <a:spcPts val="800"/>
                        </a:spcAft>
                      </a:pPr>
                      <a:r>
                        <a:rPr lang="en-IN" sz="1800" kern="100">
                          <a:effectLst/>
                          <a:latin typeface="+mj-lt"/>
                        </a:rPr>
                        <a:t>Process (i.e.</a:t>
                      </a:r>
                    </a:p>
                    <a:p>
                      <a:pPr>
                        <a:lnSpc>
                          <a:spcPct val="107000"/>
                        </a:lnSpc>
                        <a:spcAft>
                          <a:spcPts val="800"/>
                        </a:spcAft>
                      </a:pPr>
                      <a:r>
                        <a:rPr lang="en-IN" sz="1800" kern="100">
                          <a:effectLst/>
                          <a:latin typeface="+mj-lt"/>
                        </a:rPr>
                        <a:t>do changes to</a:t>
                      </a:r>
                    </a:p>
                    <a:p>
                      <a:pPr>
                        <a:lnSpc>
                          <a:spcPct val="107000"/>
                        </a:lnSpc>
                        <a:spcAft>
                          <a:spcPts val="800"/>
                        </a:spcAft>
                      </a:pPr>
                      <a:r>
                        <a:rPr lang="en-IN" sz="1800" kern="100">
                          <a:effectLst/>
                          <a:latin typeface="+mj-lt"/>
                        </a:rPr>
                        <a:t>configuration)</a:t>
                      </a:r>
                      <a:endParaRPr lang="en-IN" sz="1800" kern="100">
                        <a:effectLst/>
                        <a:latin typeface="+mj-lt"/>
                        <a:ea typeface="Calibri" panose="020F0502020204030204" pitchFamily="34" charset="0"/>
                        <a:cs typeface="Mangal" panose="02040503050203030202" pitchFamily="18" charset="0"/>
                      </a:endParaRPr>
                    </a:p>
                  </a:txBody>
                  <a:tcPr marL="33803" marR="33803" marT="0" marB="0"/>
                </a:tc>
                <a:tc>
                  <a:txBody>
                    <a:bodyPr/>
                    <a:lstStyle/>
                    <a:p>
                      <a:pPr>
                        <a:lnSpc>
                          <a:spcPct val="107000"/>
                        </a:lnSpc>
                        <a:spcAft>
                          <a:spcPts val="800"/>
                        </a:spcAft>
                      </a:pPr>
                      <a:r>
                        <a:rPr lang="en-IN" sz="1800" kern="100" dirty="0">
                          <a:effectLst/>
                          <a:latin typeface="+mj-lt"/>
                        </a:rPr>
                        <a:t>Algorithm</a:t>
                      </a:r>
                      <a:endParaRPr lang="en-IN" sz="1800" kern="100" dirty="0">
                        <a:effectLst/>
                        <a:latin typeface="+mj-lt"/>
                        <a:ea typeface="Calibri" panose="020F0502020204030204" pitchFamily="34" charset="0"/>
                        <a:cs typeface="Mangal" panose="02040503050203030202" pitchFamily="18" charset="0"/>
                      </a:endParaRPr>
                    </a:p>
                  </a:txBody>
                  <a:tcPr marL="33803" marR="33803" marT="0" marB="0"/>
                </a:tc>
                <a:extLst>
                  <a:ext uri="{0D108BD9-81ED-4DB2-BD59-A6C34878D82A}">
                    <a16:rowId xmlns:a16="http://schemas.microsoft.com/office/drawing/2014/main" val="3108646298"/>
                  </a:ext>
                </a:extLst>
              </a:tr>
              <a:tr h="986233">
                <a:tc>
                  <a:txBody>
                    <a:bodyPr/>
                    <a:lstStyle/>
                    <a:p>
                      <a:pPr>
                        <a:lnSpc>
                          <a:spcPct val="107000"/>
                        </a:lnSpc>
                        <a:spcAft>
                          <a:spcPts val="800"/>
                        </a:spcAft>
                      </a:pPr>
                      <a:r>
                        <a:rPr lang="en-IN" sz="1800" kern="100" dirty="0">
                          <a:effectLst/>
                          <a:latin typeface="+mj-lt"/>
                          <a:ea typeface="Calibri" panose="020F0502020204030204" pitchFamily="34" charset="0"/>
                          <a:cs typeface="Mangal" panose="02040503050203030202" pitchFamily="18" charset="0"/>
                        </a:rPr>
                        <a:t>3</a:t>
                      </a:r>
                    </a:p>
                  </a:txBody>
                  <a:tcPr marL="33803" marR="33803" marT="0" marB="0"/>
                </a:tc>
                <a:tc>
                  <a:txBody>
                    <a:bodyPr/>
                    <a:lstStyle/>
                    <a:p>
                      <a:pPr>
                        <a:lnSpc>
                          <a:spcPct val="107000"/>
                        </a:lnSpc>
                        <a:spcAft>
                          <a:spcPts val="800"/>
                        </a:spcAft>
                      </a:pPr>
                      <a:r>
                        <a:rPr lang="en-IN" sz="1800" kern="100" dirty="0">
                          <a:solidFill>
                            <a:srgbClr val="000000"/>
                          </a:solidFill>
                          <a:effectLst/>
                          <a:latin typeface="+mj-lt"/>
                          <a:ea typeface="Calibri" panose="020F0502020204030204" pitchFamily="34" charset="0"/>
                          <a:cs typeface="Mangal" panose="02040503050203030202" pitchFamily="18" charset="0"/>
                        </a:rPr>
                        <a:t>14</a:t>
                      </a:r>
                      <a:endParaRPr lang="en-IN" sz="1800" kern="100" dirty="0">
                        <a:effectLst/>
                        <a:latin typeface="+mj-lt"/>
                        <a:ea typeface="Calibri" panose="020F0502020204030204" pitchFamily="34" charset="0"/>
                        <a:cs typeface="Mangal" panose="02040503050203030202" pitchFamily="18" charset="0"/>
                      </a:endParaRPr>
                    </a:p>
                  </a:txBody>
                  <a:tcPr marL="68580" marR="68580" marT="0" marB="0"/>
                </a:tc>
                <a:tc>
                  <a:txBody>
                    <a:bodyPr/>
                    <a:lstStyle/>
                    <a:p>
                      <a:pPr>
                        <a:lnSpc>
                          <a:spcPct val="107000"/>
                        </a:lnSpc>
                        <a:spcAft>
                          <a:spcPts val="800"/>
                        </a:spcAft>
                      </a:pPr>
                      <a:r>
                        <a:rPr lang="en-IN" sz="1800" kern="100">
                          <a:solidFill>
                            <a:srgbClr val="000000"/>
                          </a:solidFill>
                          <a:effectLst/>
                          <a:latin typeface="+mj-lt"/>
                          <a:ea typeface="Calibri" panose="020F0502020204030204" pitchFamily="34" charset="0"/>
                          <a:cs typeface="Mangal" panose="02040503050203030202" pitchFamily="18" charset="0"/>
                        </a:rPr>
                        <a:t>Timestamp</a:t>
                      </a:r>
                      <a:endParaRPr lang="en-IN" sz="1800" kern="100">
                        <a:effectLst/>
                        <a:latin typeface="+mj-lt"/>
                        <a:ea typeface="Calibri" panose="020F0502020204030204" pitchFamily="34" charset="0"/>
                        <a:cs typeface="Mangal" panose="02040503050203030202" pitchFamily="18" charset="0"/>
                      </a:endParaRPr>
                    </a:p>
                    <a:p>
                      <a:pPr>
                        <a:lnSpc>
                          <a:spcPct val="107000"/>
                        </a:lnSpc>
                        <a:spcAft>
                          <a:spcPts val="800"/>
                        </a:spcAft>
                      </a:pPr>
                      <a:r>
                        <a:rPr lang="en-IN" sz="1800" kern="100">
                          <a:solidFill>
                            <a:srgbClr val="000000"/>
                          </a:solidFill>
                          <a:effectLst/>
                          <a:latin typeface="+mj-lt"/>
                          <a:ea typeface="Calibri" panose="020F0502020204030204" pitchFamily="34" charset="0"/>
                          <a:cs typeface="Mangal" panose="02040503050203030202" pitchFamily="18" charset="0"/>
                        </a:rPr>
                        <a:t>Reply</a:t>
                      </a:r>
                      <a:endParaRPr lang="en-IN" sz="1800" kern="100">
                        <a:effectLst/>
                        <a:latin typeface="+mj-lt"/>
                        <a:ea typeface="Calibri" panose="020F0502020204030204" pitchFamily="34" charset="0"/>
                        <a:cs typeface="Mangal" panose="02040503050203030202" pitchFamily="18" charset="0"/>
                      </a:endParaRPr>
                    </a:p>
                  </a:txBody>
                  <a:tcPr marL="68580" marR="68580" marT="0" marB="0"/>
                </a:tc>
                <a:tc>
                  <a:txBody>
                    <a:bodyPr/>
                    <a:lstStyle/>
                    <a:p>
                      <a:pPr>
                        <a:lnSpc>
                          <a:spcPct val="107000"/>
                        </a:lnSpc>
                        <a:spcAft>
                          <a:spcPts val="800"/>
                        </a:spcAft>
                      </a:pPr>
                      <a:r>
                        <a:rPr lang="en-IN" sz="1800" kern="100">
                          <a:solidFill>
                            <a:srgbClr val="000000"/>
                          </a:solidFill>
                          <a:effectLst/>
                          <a:latin typeface="+mj-lt"/>
                          <a:ea typeface="Calibri" panose="020F0502020204030204" pitchFamily="34" charset="0"/>
                          <a:cs typeface="Mangal" panose="02040503050203030202" pitchFamily="18" charset="0"/>
                        </a:rPr>
                        <a:t>Not Permitted</a:t>
                      </a:r>
                      <a:endParaRPr lang="en-IN" sz="1800" kern="100">
                        <a:effectLst/>
                        <a:latin typeface="+mj-lt"/>
                        <a:ea typeface="Calibri" panose="020F0502020204030204" pitchFamily="34" charset="0"/>
                        <a:cs typeface="Mangal" panose="02040503050203030202" pitchFamily="18" charset="0"/>
                      </a:endParaRPr>
                    </a:p>
                  </a:txBody>
                  <a:tcPr marL="68580" marR="68580" marT="0" marB="0"/>
                </a:tc>
                <a:tc>
                  <a:txBody>
                    <a:bodyPr/>
                    <a:lstStyle/>
                    <a:p>
                      <a:pPr>
                        <a:lnSpc>
                          <a:spcPct val="107000"/>
                        </a:lnSpc>
                        <a:spcAft>
                          <a:spcPts val="800"/>
                        </a:spcAft>
                      </a:pPr>
                      <a:r>
                        <a:rPr lang="en-IN" sz="1800" kern="100">
                          <a:solidFill>
                            <a:srgbClr val="000000"/>
                          </a:solidFill>
                          <a:effectLst/>
                          <a:latin typeface="+mj-lt"/>
                          <a:ea typeface="Calibri" panose="020F0502020204030204" pitchFamily="34" charset="0"/>
                          <a:cs typeface="Mangal" panose="02040503050203030202" pitchFamily="18" charset="0"/>
                        </a:rPr>
                        <a:t>NA</a:t>
                      </a:r>
                      <a:endParaRPr lang="en-IN" sz="1800" kern="100">
                        <a:effectLst/>
                        <a:latin typeface="+mj-lt"/>
                        <a:ea typeface="Calibri" panose="020F0502020204030204" pitchFamily="34" charset="0"/>
                        <a:cs typeface="Mangal" panose="02040503050203030202" pitchFamily="18" charset="0"/>
                      </a:endParaRPr>
                    </a:p>
                  </a:txBody>
                  <a:tcPr marL="68580" marR="68580" marT="0" marB="0"/>
                </a:tc>
                <a:tc>
                  <a:txBody>
                    <a:bodyPr/>
                    <a:lstStyle/>
                    <a:p>
                      <a:pPr>
                        <a:lnSpc>
                          <a:spcPct val="107000"/>
                        </a:lnSpc>
                        <a:spcAft>
                          <a:spcPts val="800"/>
                        </a:spcAft>
                      </a:pPr>
                      <a:r>
                        <a:rPr lang="en-IN" sz="1800" kern="100">
                          <a:solidFill>
                            <a:srgbClr val="000000"/>
                          </a:solidFill>
                          <a:effectLst/>
                          <a:latin typeface="+mj-lt"/>
                          <a:ea typeface="Calibri" panose="020F0502020204030204" pitchFamily="34" charset="0"/>
                          <a:cs typeface="Mangal" panose="02040503050203030202" pitchFamily="18" charset="0"/>
                        </a:rPr>
                        <a:t>NA</a:t>
                      </a:r>
                      <a:endParaRPr lang="en-IN" sz="1800" kern="100">
                        <a:effectLst/>
                        <a:latin typeface="+mj-lt"/>
                        <a:ea typeface="Calibri" panose="020F0502020204030204" pitchFamily="34" charset="0"/>
                        <a:cs typeface="Mangal" panose="02040503050203030202" pitchFamily="18" charset="0"/>
                      </a:endParaRPr>
                    </a:p>
                  </a:txBody>
                  <a:tcPr marL="68580" marR="68580" marT="0" marB="0"/>
                </a:tc>
                <a:tc>
                  <a:txBody>
                    <a:bodyPr/>
                    <a:lstStyle/>
                    <a:p>
                      <a:pPr>
                        <a:lnSpc>
                          <a:spcPct val="107000"/>
                        </a:lnSpc>
                        <a:spcAft>
                          <a:spcPts val="800"/>
                        </a:spcAft>
                      </a:pPr>
                      <a:r>
                        <a:rPr lang="en-IN" sz="1800" kern="100" dirty="0">
                          <a:solidFill>
                            <a:srgbClr val="000000"/>
                          </a:solidFill>
                          <a:effectLst/>
                          <a:latin typeface="+mj-lt"/>
                          <a:ea typeface="Calibri" panose="020F0502020204030204" pitchFamily="34" charset="0"/>
                          <a:cs typeface="Mangal" panose="02040503050203030202" pitchFamily="18" charset="0"/>
                        </a:rPr>
                        <a:t>Send an anomalous time stamp reply and compare DUT configuration.</a:t>
                      </a:r>
                      <a:endParaRPr lang="en-IN" sz="1800" kern="100" dirty="0">
                        <a:effectLst/>
                        <a:latin typeface="+mj-lt"/>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val="2408265005"/>
                  </a:ext>
                </a:extLst>
              </a:tr>
              <a:tr h="570462">
                <a:tc>
                  <a:txBody>
                    <a:bodyPr/>
                    <a:lstStyle/>
                    <a:p>
                      <a:pPr>
                        <a:lnSpc>
                          <a:spcPct val="107000"/>
                        </a:lnSpc>
                        <a:spcAft>
                          <a:spcPts val="800"/>
                        </a:spcAft>
                      </a:pPr>
                      <a:r>
                        <a:rPr lang="en-IN" sz="1800" kern="100" dirty="0">
                          <a:effectLst/>
                          <a:latin typeface="+mj-lt"/>
                          <a:ea typeface="Calibri" panose="020F0502020204030204" pitchFamily="34" charset="0"/>
                          <a:cs typeface="Mangal" panose="02040503050203030202" pitchFamily="18" charset="0"/>
                        </a:rPr>
                        <a:t>4</a:t>
                      </a:r>
                    </a:p>
                  </a:txBody>
                  <a:tcPr marL="33803" marR="33803" marT="0" marB="0"/>
                </a:tc>
                <a:tc>
                  <a:txBody>
                    <a:bodyPr/>
                    <a:lstStyle/>
                    <a:p>
                      <a:pPr>
                        <a:lnSpc>
                          <a:spcPct val="107000"/>
                        </a:lnSpc>
                        <a:spcAft>
                          <a:spcPts val="800"/>
                        </a:spcAft>
                      </a:pPr>
                      <a:r>
                        <a:rPr lang="en-IN" sz="1800" kern="100">
                          <a:solidFill>
                            <a:srgbClr val="000000"/>
                          </a:solidFill>
                          <a:effectLst/>
                          <a:latin typeface="+mj-lt"/>
                          <a:ea typeface="Calibri" panose="020F0502020204030204" pitchFamily="34" charset="0"/>
                          <a:cs typeface="Mangal" panose="02040503050203030202" pitchFamily="18" charset="0"/>
                        </a:rPr>
                        <a:t>133</a:t>
                      </a:r>
                      <a:endParaRPr lang="en-IN" sz="1800" kern="100">
                        <a:effectLst/>
                        <a:latin typeface="+mj-lt"/>
                        <a:ea typeface="Calibri" panose="020F0502020204030204" pitchFamily="34" charset="0"/>
                        <a:cs typeface="Mangal" panose="02040503050203030202" pitchFamily="18" charset="0"/>
                      </a:endParaRPr>
                    </a:p>
                  </a:txBody>
                  <a:tcPr marL="68580" marR="68580" marT="0" marB="0"/>
                </a:tc>
                <a:tc>
                  <a:txBody>
                    <a:bodyPr/>
                    <a:lstStyle/>
                    <a:p>
                      <a:pPr>
                        <a:lnSpc>
                          <a:spcPct val="107000"/>
                        </a:lnSpc>
                        <a:spcAft>
                          <a:spcPts val="800"/>
                        </a:spcAft>
                      </a:pPr>
                      <a:r>
                        <a:rPr lang="en-IN" sz="1800" kern="100" dirty="0">
                          <a:solidFill>
                            <a:srgbClr val="000000"/>
                          </a:solidFill>
                          <a:effectLst/>
                          <a:latin typeface="+mj-lt"/>
                          <a:ea typeface="Calibri" panose="020F0502020204030204" pitchFamily="34" charset="0"/>
                          <a:cs typeface="Mangal" panose="02040503050203030202" pitchFamily="18" charset="0"/>
                        </a:rPr>
                        <a:t>Router</a:t>
                      </a:r>
                      <a:endParaRPr lang="en-IN" sz="1800" kern="100" dirty="0">
                        <a:effectLst/>
                        <a:latin typeface="+mj-lt"/>
                        <a:ea typeface="Calibri" panose="020F0502020204030204" pitchFamily="34" charset="0"/>
                        <a:cs typeface="Mangal" panose="02040503050203030202" pitchFamily="18" charset="0"/>
                      </a:endParaRPr>
                    </a:p>
                    <a:p>
                      <a:pPr>
                        <a:lnSpc>
                          <a:spcPct val="107000"/>
                        </a:lnSpc>
                        <a:spcAft>
                          <a:spcPts val="800"/>
                        </a:spcAft>
                      </a:pPr>
                      <a:r>
                        <a:rPr lang="en-IN" sz="1800" kern="100" dirty="0">
                          <a:solidFill>
                            <a:srgbClr val="000000"/>
                          </a:solidFill>
                          <a:effectLst/>
                          <a:latin typeface="+mj-lt"/>
                          <a:ea typeface="Calibri" panose="020F0502020204030204" pitchFamily="34" charset="0"/>
                          <a:cs typeface="Mangal" panose="02040503050203030202" pitchFamily="18" charset="0"/>
                        </a:rPr>
                        <a:t>Solicitation</a:t>
                      </a:r>
                      <a:endParaRPr lang="en-IN" sz="1800" kern="100" dirty="0">
                        <a:effectLst/>
                        <a:latin typeface="+mj-lt"/>
                        <a:ea typeface="Calibri" panose="020F0502020204030204" pitchFamily="34" charset="0"/>
                        <a:cs typeface="Mangal" panose="02040503050203030202" pitchFamily="18" charset="0"/>
                      </a:endParaRPr>
                    </a:p>
                  </a:txBody>
                  <a:tcPr marL="68580" marR="68580" marT="0" marB="0"/>
                </a:tc>
                <a:tc>
                  <a:txBody>
                    <a:bodyPr/>
                    <a:lstStyle/>
                    <a:p>
                      <a:pPr>
                        <a:lnSpc>
                          <a:spcPct val="107000"/>
                        </a:lnSpc>
                        <a:spcAft>
                          <a:spcPts val="800"/>
                        </a:spcAft>
                      </a:pPr>
                      <a:r>
                        <a:rPr lang="en-IN" sz="1800" kern="100" dirty="0">
                          <a:solidFill>
                            <a:srgbClr val="000000"/>
                          </a:solidFill>
                          <a:effectLst/>
                          <a:latin typeface="+mj-lt"/>
                          <a:ea typeface="Calibri" panose="020F0502020204030204" pitchFamily="34" charset="0"/>
                          <a:cs typeface="Mangal" panose="02040503050203030202" pitchFamily="18" charset="0"/>
                        </a:rPr>
                        <a:t>N/A</a:t>
                      </a:r>
                      <a:endParaRPr lang="en-IN" sz="1800" kern="100" dirty="0">
                        <a:effectLst/>
                        <a:latin typeface="+mj-lt"/>
                        <a:ea typeface="Calibri" panose="020F0502020204030204" pitchFamily="34" charset="0"/>
                        <a:cs typeface="Mangal" panose="02040503050203030202" pitchFamily="18" charset="0"/>
                      </a:endParaRPr>
                    </a:p>
                  </a:txBody>
                  <a:tcPr marL="68580" marR="68580" marT="0" marB="0"/>
                </a:tc>
                <a:tc>
                  <a:txBody>
                    <a:bodyPr/>
                    <a:lstStyle/>
                    <a:p>
                      <a:pPr>
                        <a:lnSpc>
                          <a:spcPct val="107000"/>
                        </a:lnSpc>
                        <a:spcAft>
                          <a:spcPts val="800"/>
                        </a:spcAft>
                      </a:pPr>
                      <a:r>
                        <a:rPr lang="en-IN" sz="1800" kern="100" dirty="0">
                          <a:solidFill>
                            <a:srgbClr val="000000"/>
                          </a:solidFill>
                          <a:effectLst/>
                          <a:latin typeface="+mj-lt"/>
                          <a:ea typeface="Calibri" panose="020F0502020204030204" pitchFamily="34" charset="0"/>
                          <a:cs typeface="Mangal" panose="02040503050203030202" pitchFamily="18" charset="0"/>
                        </a:rPr>
                        <a:t>Not Permitted</a:t>
                      </a:r>
                      <a:endParaRPr lang="en-IN" sz="1800" kern="100" dirty="0">
                        <a:effectLst/>
                        <a:latin typeface="+mj-lt"/>
                        <a:ea typeface="Calibri" panose="020F0502020204030204" pitchFamily="34" charset="0"/>
                        <a:cs typeface="Mangal" panose="02040503050203030202" pitchFamily="18" charset="0"/>
                      </a:endParaRPr>
                    </a:p>
                  </a:txBody>
                  <a:tcPr marL="68580" marR="68580" marT="0" marB="0"/>
                </a:tc>
                <a:tc>
                  <a:txBody>
                    <a:bodyPr/>
                    <a:lstStyle/>
                    <a:p>
                      <a:pPr>
                        <a:lnSpc>
                          <a:spcPct val="107000"/>
                        </a:lnSpc>
                        <a:spcAft>
                          <a:spcPts val="800"/>
                        </a:spcAft>
                      </a:pPr>
                      <a:r>
                        <a:rPr lang="en-IN" sz="1800" kern="100" dirty="0">
                          <a:solidFill>
                            <a:srgbClr val="000000"/>
                          </a:solidFill>
                          <a:effectLst/>
                          <a:latin typeface="+mj-lt"/>
                          <a:ea typeface="Calibri" panose="020F0502020204030204" pitchFamily="34" charset="0"/>
                          <a:cs typeface="Mangal" panose="02040503050203030202" pitchFamily="18" charset="0"/>
                        </a:rPr>
                        <a:t>Not Permitted</a:t>
                      </a:r>
                      <a:endParaRPr lang="en-IN" sz="1800" kern="100" dirty="0">
                        <a:effectLst/>
                        <a:latin typeface="+mj-lt"/>
                        <a:ea typeface="Calibri" panose="020F0502020204030204" pitchFamily="34" charset="0"/>
                        <a:cs typeface="Mangal" panose="02040503050203030202" pitchFamily="18" charset="0"/>
                      </a:endParaRPr>
                    </a:p>
                  </a:txBody>
                  <a:tcPr marL="68580" marR="68580" marT="0" marB="0"/>
                </a:tc>
                <a:tc>
                  <a:txBody>
                    <a:bodyPr/>
                    <a:lstStyle/>
                    <a:p>
                      <a:pPr>
                        <a:lnSpc>
                          <a:spcPct val="107000"/>
                        </a:lnSpc>
                        <a:spcAft>
                          <a:spcPts val="800"/>
                        </a:spcAft>
                      </a:pPr>
                      <a:r>
                        <a:rPr lang="en-IN" sz="1800" kern="100" dirty="0">
                          <a:solidFill>
                            <a:srgbClr val="000000"/>
                          </a:solidFill>
                          <a:effectLst/>
                          <a:latin typeface="+mj-lt"/>
                          <a:ea typeface="Calibri" panose="020F0502020204030204" pitchFamily="34" charset="0"/>
                          <a:cs typeface="Mangal" panose="02040503050203030202" pitchFamily="18" charset="0"/>
                        </a:rPr>
                        <a:t>Send RS, Listen for RA.</a:t>
                      </a:r>
                      <a:endParaRPr lang="en-IN" sz="1800" kern="100" dirty="0">
                        <a:effectLst/>
                        <a:latin typeface="+mj-lt"/>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val="3892363869"/>
                  </a:ext>
                </a:extLst>
              </a:tr>
              <a:tr h="1237632">
                <a:tc>
                  <a:txBody>
                    <a:bodyPr/>
                    <a:lstStyle/>
                    <a:p>
                      <a:pPr marL="0" algn="l" defTabSz="457200" rtl="0" eaLnBrk="1" latinLnBrk="0" hangingPunct="1">
                        <a:lnSpc>
                          <a:spcPct val="107000"/>
                        </a:lnSpc>
                        <a:spcAft>
                          <a:spcPts val="800"/>
                        </a:spcAft>
                      </a:pPr>
                      <a:r>
                        <a:rPr lang="en-IN" sz="1800" b="1" kern="100" dirty="0">
                          <a:solidFill>
                            <a:schemeClr val="lt1"/>
                          </a:solidFill>
                          <a:effectLst/>
                          <a:latin typeface="+mj-lt"/>
                          <a:ea typeface="Calibri" panose="020F0502020204030204" pitchFamily="34" charset="0"/>
                          <a:cs typeface="Mangal" panose="02040503050203030202" pitchFamily="18" charset="0"/>
                        </a:rPr>
                        <a:t>5</a:t>
                      </a:r>
                    </a:p>
                  </a:txBody>
                  <a:tcPr marL="68580" marR="68580" marT="0" marB="0"/>
                </a:tc>
                <a:tc>
                  <a:txBody>
                    <a:bodyPr/>
                    <a:lstStyle/>
                    <a:p>
                      <a:pPr>
                        <a:lnSpc>
                          <a:spcPct val="107000"/>
                        </a:lnSpc>
                        <a:spcAft>
                          <a:spcPts val="800"/>
                        </a:spcAft>
                      </a:pPr>
                      <a:r>
                        <a:rPr lang="en-IN" sz="1800" kern="100" dirty="0">
                          <a:solidFill>
                            <a:srgbClr val="000000"/>
                          </a:solidFill>
                          <a:effectLst/>
                          <a:latin typeface="+mj-lt"/>
                          <a:ea typeface="Calibri" panose="020F0502020204030204" pitchFamily="34" charset="0"/>
                          <a:cs typeface="Mangal" panose="02040503050203030202" pitchFamily="18" charset="0"/>
                        </a:rPr>
                        <a:t>134</a:t>
                      </a:r>
                      <a:endParaRPr lang="en-IN" sz="1800" kern="100" dirty="0">
                        <a:effectLst/>
                        <a:latin typeface="+mj-lt"/>
                        <a:ea typeface="Calibri" panose="020F0502020204030204" pitchFamily="34" charset="0"/>
                        <a:cs typeface="Mangal" panose="02040503050203030202" pitchFamily="18" charset="0"/>
                      </a:endParaRPr>
                    </a:p>
                  </a:txBody>
                  <a:tcPr marL="68580" marR="68580" marT="0" marB="0"/>
                </a:tc>
                <a:tc>
                  <a:txBody>
                    <a:bodyPr/>
                    <a:lstStyle/>
                    <a:p>
                      <a:pPr>
                        <a:lnSpc>
                          <a:spcPct val="107000"/>
                        </a:lnSpc>
                        <a:spcAft>
                          <a:spcPts val="800"/>
                        </a:spcAft>
                      </a:pPr>
                      <a:r>
                        <a:rPr lang="en-IN" sz="1800" kern="100" dirty="0">
                          <a:solidFill>
                            <a:srgbClr val="000000"/>
                          </a:solidFill>
                          <a:effectLst/>
                          <a:latin typeface="+mj-lt"/>
                          <a:ea typeface="Calibri" panose="020F0502020204030204" pitchFamily="34" charset="0"/>
                          <a:cs typeface="Mangal" panose="02040503050203030202" pitchFamily="18" charset="0"/>
                        </a:rPr>
                        <a:t>Router</a:t>
                      </a:r>
                      <a:endParaRPr lang="en-IN" sz="1800" kern="100" dirty="0">
                        <a:effectLst/>
                        <a:latin typeface="+mj-lt"/>
                        <a:ea typeface="Calibri" panose="020F0502020204030204" pitchFamily="34" charset="0"/>
                        <a:cs typeface="Mangal" panose="02040503050203030202" pitchFamily="18" charset="0"/>
                      </a:endParaRPr>
                    </a:p>
                    <a:p>
                      <a:pPr>
                        <a:lnSpc>
                          <a:spcPct val="107000"/>
                        </a:lnSpc>
                        <a:spcAft>
                          <a:spcPts val="800"/>
                        </a:spcAft>
                      </a:pPr>
                      <a:r>
                        <a:rPr lang="en-IN" sz="1800" kern="100" dirty="0">
                          <a:solidFill>
                            <a:srgbClr val="000000"/>
                          </a:solidFill>
                          <a:effectLst/>
                          <a:latin typeface="+mj-lt"/>
                          <a:ea typeface="Calibri" panose="020F0502020204030204" pitchFamily="34" charset="0"/>
                          <a:cs typeface="Mangal" panose="02040503050203030202" pitchFamily="18" charset="0"/>
                        </a:rPr>
                        <a:t>Advertisement</a:t>
                      </a:r>
                      <a:endParaRPr lang="en-IN" sz="1800" kern="100" dirty="0">
                        <a:effectLst/>
                        <a:latin typeface="+mj-lt"/>
                        <a:ea typeface="Calibri" panose="020F0502020204030204" pitchFamily="34" charset="0"/>
                        <a:cs typeface="Mangal" panose="02040503050203030202" pitchFamily="18" charset="0"/>
                      </a:endParaRPr>
                    </a:p>
                  </a:txBody>
                  <a:tcPr marL="68580" marR="68580" marT="0" marB="0"/>
                </a:tc>
                <a:tc>
                  <a:txBody>
                    <a:bodyPr/>
                    <a:lstStyle/>
                    <a:p>
                      <a:pPr>
                        <a:lnSpc>
                          <a:spcPct val="107000"/>
                        </a:lnSpc>
                        <a:spcAft>
                          <a:spcPts val="800"/>
                        </a:spcAft>
                      </a:pPr>
                      <a:r>
                        <a:rPr lang="en-IN" sz="1800" kern="100" dirty="0">
                          <a:solidFill>
                            <a:srgbClr val="000000"/>
                          </a:solidFill>
                          <a:effectLst/>
                          <a:latin typeface="+mj-lt"/>
                          <a:ea typeface="Calibri" panose="020F0502020204030204" pitchFamily="34" charset="0"/>
                          <a:cs typeface="Mangal" panose="02040503050203030202" pitchFamily="18" charset="0"/>
                        </a:rPr>
                        <a:t>N/A</a:t>
                      </a:r>
                      <a:endParaRPr lang="en-IN" sz="1800" kern="100" dirty="0">
                        <a:effectLst/>
                        <a:latin typeface="+mj-lt"/>
                        <a:ea typeface="Calibri" panose="020F0502020204030204" pitchFamily="34" charset="0"/>
                        <a:cs typeface="Mangal" panose="02040503050203030202" pitchFamily="18" charset="0"/>
                      </a:endParaRPr>
                    </a:p>
                  </a:txBody>
                  <a:tcPr marL="68580" marR="68580" marT="0" marB="0"/>
                </a:tc>
                <a:tc>
                  <a:txBody>
                    <a:bodyPr/>
                    <a:lstStyle/>
                    <a:p>
                      <a:pPr>
                        <a:lnSpc>
                          <a:spcPct val="107000"/>
                        </a:lnSpc>
                        <a:spcAft>
                          <a:spcPts val="800"/>
                        </a:spcAft>
                      </a:pPr>
                      <a:r>
                        <a:rPr lang="en-IN" sz="1800" kern="100" dirty="0">
                          <a:solidFill>
                            <a:srgbClr val="000000"/>
                          </a:solidFill>
                          <a:effectLst/>
                          <a:latin typeface="+mj-lt"/>
                          <a:ea typeface="Calibri" panose="020F0502020204030204" pitchFamily="34" charset="0"/>
                          <a:cs typeface="Mangal" panose="02040503050203030202" pitchFamily="18" charset="0"/>
                        </a:rPr>
                        <a:t>Not Permitted</a:t>
                      </a:r>
                      <a:endParaRPr lang="en-IN" sz="1800" kern="100" dirty="0">
                        <a:effectLst/>
                        <a:latin typeface="+mj-lt"/>
                        <a:ea typeface="Calibri" panose="020F0502020204030204" pitchFamily="34" charset="0"/>
                        <a:cs typeface="Mangal" panose="02040503050203030202" pitchFamily="18" charset="0"/>
                      </a:endParaRPr>
                    </a:p>
                  </a:txBody>
                  <a:tcPr marL="68580" marR="68580" marT="0" marB="0"/>
                </a:tc>
                <a:tc>
                  <a:txBody>
                    <a:bodyPr/>
                    <a:lstStyle/>
                    <a:p>
                      <a:pPr>
                        <a:lnSpc>
                          <a:spcPct val="107000"/>
                        </a:lnSpc>
                        <a:spcAft>
                          <a:spcPts val="800"/>
                        </a:spcAft>
                      </a:pPr>
                      <a:r>
                        <a:rPr lang="en-IN" sz="1800" kern="100" dirty="0">
                          <a:solidFill>
                            <a:srgbClr val="000000"/>
                          </a:solidFill>
                          <a:effectLst/>
                          <a:latin typeface="+mj-lt"/>
                          <a:ea typeface="Calibri" panose="020F0502020204030204" pitchFamily="34" charset="0"/>
                          <a:cs typeface="Mangal" panose="02040503050203030202" pitchFamily="18" charset="0"/>
                        </a:rPr>
                        <a:t>Not Permitted</a:t>
                      </a:r>
                      <a:endParaRPr lang="en-IN" sz="1800" kern="100" dirty="0">
                        <a:effectLst/>
                        <a:latin typeface="+mj-lt"/>
                        <a:ea typeface="Calibri" panose="020F0502020204030204" pitchFamily="34" charset="0"/>
                        <a:cs typeface="Mangal" panose="02040503050203030202" pitchFamily="18" charset="0"/>
                      </a:endParaRPr>
                    </a:p>
                  </a:txBody>
                  <a:tcPr marL="68580" marR="68580" marT="0" marB="0"/>
                </a:tc>
                <a:tc>
                  <a:txBody>
                    <a:bodyPr/>
                    <a:lstStyle/>
                    <a:p>
                      <a:pPr>
                        <a:lnSpc>
                          <a:spcPct val="107000"/>
                        </a:lnSpc>
                        <a:spcAft>
                          <a:spcPts val="800"/>
                        </a:spcAft>
                      </a:pPr>
                      <a:r>
                        <a:rPr lang="en-IN" sz="1800" kern="100" dirty="0">
                          <a:effectLst/>
                          <a:latin typeface="+mj-lt"/>
                          <a:ea typeface="Calibri" panose="020F0502020204030204" pitchFamily="34" charset="0"/>
                          <a:cs typeface="Mangal" panose="02040503050203030202" pitchFamily="18" charset="0"/>
                        </a:rPr>
                        <a:t>Send RA. </a:t>
                      </a:r>
                      <a:r>
                        <a:rPr lang="en-IN" sz="1800" kern="1200" dirty="0">
                          <a:solidFill>
                            <a:schemeClr val="dk1"/>
                          </a:solidFill>
                          <a:effectLst/>
                          <a:latin typeface="+mj-lt"/>
                          <a:ea typeface="+mn-ea"/>
                          <a:cs typeface="+mn-cs"/>
                        </a:rPr>
                        <a:t>DUT is expected to DROP RA packet. Check esp. for </a:t>
                      </a:r>
                      <a:r>
                        <a:rPr lang="en-IN" sz="1800" kern="1200" dirty="0">
                          <a:solidFill>
                            <a:schemeClr val="dk1"/>
                          </a:solidFill>
                          <a:effectLst/>
                          <a:latin typeface="+mn-lt"/>
                          <a:ea typeface="+mn-ea"/>
                          <a:cs typeface="+mn-cs"/>
                        </a:rPr>
                        <a:t>Default </a:t>
                      </a:r>
                      <a:r>
                        <a:rPr lang="en-IN" sz="1800" kern="1200" dirty="0" err="1">
                          <a:solidFill>
                            <a:schemeClr val="dk1"/>
                          </a:solidFill>
                          <a:effectLst/>
                          <a:latin typeface="+mn-lt"/>
                          <a:ea typeface="+mn-ea"/>
                          <a:cs typeface="+mn-cs"/>
                        </a:rPr>
                        <a:t>Gway</a:t>
                      </a:r>
                      <a:r>
                        <a:rPr lang="en-IN" sz="1800" kern="1200" dirty="0">
                          <a:solidFill>
                            <a:schemeClr val="dk1"/>
                          </a:solidFill>
                          <a:effectLst/>
                          <a:latin typeface="+mn-lt"/>
                          <a:ea typeface="+mn-ea"/>
                          <a:cs typeface="+mn-cs"/>
                        </a:rPr>
                        <a:t>.</a:t>
                      </a:r>
                      <a:r>
                        <a:rPr lang="en-IN" sz="1800" kern="1200" dirty="0">
                          <a:solidFill>
                            <a:schemeClr val="dk1"/>
                          </a:solidFill>
                          <a:effectLst/>
                          <a:latin typeface="+mj-lt"/>
                          <a:ea typeface="+mn-ea"/>
                          <a:cs typeface="+mn-cs"/>
                        </a:rPr>
                        <a:t> changes in config.</a:t>
                      </a:r>
                      <a:endParaRPr lang="en-IN" sz="1800" kern="100" dirty="0">
                        <a:effectLst/>
                        <a:latin typeface="+mj-lt"/>
                        <a:ea typeface="Calibri" panose="020F0502020204030204" pitchFamily="34" charset="0"/>
                        <a:cs typeface="Mangal" panose="02040503050203030202" pitchFamily="18" charset="0"/>
                      </a:endParaRPr>
                    </a:p>
                  </a:txBody>
                  <a:tcPr marL="68580" marR="68580" marT="0" marB="0"/>
                </a:tc>
                <a:extLst>
                  <a:ext uri="{0D108BD9-81ED-4DB2-BD59-A6C34878D82A}">
                    <a16:rowId xmlns:a16="http://schemas.microsoft.com/office/drawing/2014/main" val="2236093263"/>
                  </a:ext>
                </a:extLst>
              </a:tr>
            </a:tbl>
          </a:graphicData>
        </a:graphic>
      </p:graphicFrame>
    </p:spTree>
    <p:extLst>
      <p:ext uri="{BB962C8B-B14F-4D97-AF65-F5344CB8AC3E}">
        <p14:creationId xmlns:p14="http://schemas.microsoft.com/office/powerpoint/2010/main" val="3921185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DF9ED-D163-4F0E-42A4-2BA38B054D09}"/>
              </a:ext>
            </a:extLst>
          </p:cNvPr>
          <p:cNvSpPr>
            <a:spLocks noGrp="1"/>
          </p:cNvSpPr>
          <p:nvPr>
            <p:ph type="title"/>
          </p:nvPr>
        </p:nvSpPr>
        <p:spPr/>
        <p:txBody>
          <a:bodyPr/>
          <a:lstStyle/>
          <a:p>
            <a:r>
              <a:rPr lang="en-IN" dirty="0"/>
              <a:t>Way forward</a:t>
            </a:r>
          </a:p>
        </p:txBody>
      </p:sp>
      <p:sp>
        <p:nvSpPr>
          <p:cNvPr id="3" name="Content Placeholder 2">
            <a:extLst>
              <a:ext uri="{FF2B5EF4-FFF2-40B4-BE49-F238E27FC236}">
                <a16:creationId xmlns:a16="http://schemas.microsoft.com/office/drawing/2014/main" id="{0122A0B6-841D-322D-C5C7-ED0C118BDD56}"/>
              </a:ext>
            </a:extLst>
          </p:cNvPr>
          <p:cNvSpPr>
            <a:spLocks noGrp="1"/>
          </p:cNvSpPr>
          <p:nvPr>
            <p:ph idx="1"/>
          </p:nvPr>
        </p:nvSpPr>
        <p:spPr>
          <a:xfrm>
            <a:off x="1154954" y="2603500"/>
            <a:ext cx="10741038" cy="3416300"/>
          </a:xfrm>
        </p:spPr>
        <p:txBody>
          <a:bodyPr/>
          <a:lstStyle/>
          <a:p>
            <a:r>
              <a:rPr lang="en-IN" dirty="0"/>
              <a:t>TSTL generates the report using the ICMP test tool v1.0.</a:t>
            </a:r>
          </a:p>
          <a:p>
            <a:r>
              <a:rPr lang="en-IN" dirty="0"/>
              <a:t>TSTL submits the report along with the hash generated on the GUI.</a:t>
            </a:r>
          </a:p>
          <a:p>
            <a:r>
              <a:rPr lang="en-IN" dirty="0"/>
              <a:t>OEM declares optional ICMP messages used for debugging in the consolidated product information sheet.</a:t>
            </a:r>
          </a:p>
          <a:p>
            <a:pPr marL="0" indent="0">
              <a:buNone/>
            </a:pPr>
            <a:endParaRPr lang="en-IN" dirty="0"/>
          </a:p>
        </p:txBody>
      </p:sp>
    </p:spTree>
    <p:extLst>
      <p:ext uri="{BB962C8B-B14F-4D97-AF65-F5344CB8AC3E}">
        <p14:creationId xmlns:p14="http://schemas.microsoft.com/office/powerpoint/2010/main" val="36173915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A4166-E1D2-1311-DDE4-F5CE340C55A5}"/>
              </a:ext>
            </a:extLst>
          </p:cNvPr>
          <p:cNvSpPr>
            <a:spLocks noGrp="1"/>
          </p:cNvSpPr>
          <p:nvPr>
            <p:ph type="title"/>
          </p:nvPr>
        </p:nvSpPr>
        <p:spPr/>
        <p:txBody>
          <a:bodyPr/>
          <a:lstStyle/>
          <a:p>
            <a:r>
              <a:rPr lang="en-IN" sz="3600" dirty="0"/>
              <a:t>Limitations of ICMP test tool v1.0</a:t>
            </a:r>
            <a:endParaRPr lang="en-IN" dirty="0"/>
          </a:p>
        </p:txBody>
      </p:sp>
      <p:sp>
        <p:nvSpPr>
          <p:cNvPr id="3" name="Content Placeholder 2">
            <a:extLst>
              <a:ext uri="{FF2B5EF4-FFF2-40B4-BE49-F238E27FC236}">
                <a16:creationId xmlns:a16="http://schemas.microsoft.com/office/drawing/2014/main" id="{99052F6C-2E7A-0436-8644-3F5E947B7272}"/>
              </a:ext>
            </a:extLst>
          </p:cNvPr>
          <p:cNvSpPr>
            <a:spLocks noGrp="1"/>
          </p:cNvSpPr>
          <p:nvPr>
            <p:ph idx="1"/>
          </p:nvPr>
        </p:nvSpPr>
        <p:spPr/>
        <p:txBody>
          <a:bodyPr/>
          <a:lstStyle/>
          <a:p>
            <a:r>
              <a:rPr lang="en-IN" cap="none" dirty="0">
                <a:solidFill>
                  <a:schemeClr val="tx1"/>
                </a:solidFill>
              </a:rPr>
              <a:t>For estimating time changes in the DUT, the DUT should support NTP.</a:t>
            </a:r>
          </a:p>
          <a:p>
            <a:r>
              <a:rPr lang="en-IN" dirty="0">
                <a:solidFill>
                  <a:schemeClr val="tx1"/>
                </a:solidFill>
              </a:rPr>
              <a:t>For checking changes in device configuration, secure shell access is required.</a:t>
            </a:r>
          </a:p>
          <a:p>
            <a:pPr marL="0" indent="0">
              <a:buNone/>
            </a:pPr>
            <a:endParaRPr lang="en-IN" cap="none" dirty="0">
              <a:solidFill>
                <a:schemeClr val="tx1"/>
              </a:solidFill>
            </a:endParaRPr>
          </a:p>
          <a:p>
            <a:pPr marL="0" indent="0">
              <a:buNone/>
            </a:pPr>
            <a:endParaRPr lang="en-IN" cap="none" dirty="0">
              <a:solidFill>
                <a:schemeClr val="tx1"/>
              </a:solidFill>
            </a:endParaRPr>
          </a:p>
          <a:p>
            <a:endParaRPr lang="en-IN" dirty="0"/>
          </a:p>
        </p:txBody>
      </p:sp>
    </p:spTree>
    <p:extLst>
      <p:ext uri="{BB962C8B-B14F-4D97-AF65-F5344CB8AC3E}">
        <p14:creationId xmlns:p14="http://schemas.microsoft.com/office/powerpoint/2010/main" val="22815650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21359-0651-E1E4-89DA-E3E12DA0F02B}"/>
              </a:ext>
            </a:extLst>
          </p:cNvPr>
          <p:cNvSpPr>
            <a:spLocks noGrp="1"/>
          </p:cNvSpPr>
          <p:nvPr>
            <p:ph type="title"/>
          </p:nvPr>
        </p:nvSpPr>
        <p:spPr>
          <a:xfrm>
            <a:off x="1058010" y="2171700"/>
            <a:ext cx="9601196" cy="3578469"/>
          </a:xfrm>
        </p:spPr>
        <p:txBody>
          <a:bodyPr>
            <a:normAutofit/>
          </a:bodyPr>
          <a:lstStyle/>
          <a:p>
            <a:r>
              <a:rPr lang="en-IN" b="1" dirty="0">
                <a:solidFill>
                  <a:schemeClr val="tx1"/>
                </a:solidFill>
              </a:rPr>
              <a:t>Suggestion? Questions? </a:t>
            </a:r>
            <a:br>
              <a:rPr lang="en-IN" b="1" dirty="0">
                <a:solidFill>
                  <a:schemeClr val="tx1"/>
                </a:solidFill>
              </a:rPr>
            </a:br>
            <a:br>
              <a:rPr lang="en-IN" dirty="0">
                <a:solidFill>
                  <a:schemeClr val="tx1"/>
                </a:solidFill>
              </a:rPr>
            </a:br>
            <a:r>
              <a:rPr lang="en-IN" dirty="0">
                <a:solidFill>
                  <a:schemeClr val="tx1"/>
                </a:solidFill>
              </a:rPr>
              <a:t>					📧</a:t>
            </a:r>
            <a:r>
              <a:rPr lang="en-IN" b="1" dirty="0">
                <a:solidFill>
                  <a:srgbClr val="00B0F0"/>
                </a:solidFill>
              </a:rPr>
              <a:t>uma.kant91@gov.in</a:t>
            </a:r>
            <a:br>
              <a:rPr lang="en-IN" dirty="0">
                <a:solidFill>
                  <a:schemeClr val="tx1"/>
                </a:solidFill>
              </a:rPr>
            </a:br>
            <a:br>
              <a:rPr lang="en-IN" dirty="0">
                <a:solidFill>
                  <a:schemeClr val="tx1"/>
                </a:solidFill>
              </a:rPr>
            </a:br>
            <a:r>
              <a:rPr lang="en-IN" dirty="0">
                <a:solidFill>
                  <a:schemeClr val="tx1"/>
                </a:solidFill>
              </a:rPr>
              <a:t>														Thank you.</a:t>
            </a:r>
          </a:p>
        </p:txBody>
      </p:sp>
    </p:spTree>
    <p:extLst>
      <p:ext uri="{BB962C8B-B14F-4D97-AF65-F5344CB8AC3E}">
        <p14:creationId xmlns:p14="http://schemas.microsoft.com/office/powerpoint/2010/main" val="5125966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2114</TotalTime>
  <Words>1020</Words>
  <Application>Microsoft Office PowerPoint</Application>
  <PresentationFormat>Widescreen</PresentationFormat>
  <Paragraphs>159</Paragraphs>
  <Slides>21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Century Gothic</vt:lpstr>
      <vt:lpstr>Consolas</vt:lpstr>
      <vt:lpstr>Wingdings</vt:lpstr>
      <vt:lpstr>Wingdings 3</vt:lpstr>
      <vt:lpstr>Ion Boardroom</vt:lpstr>
      <vt:lpstr>Discussion on ICMP related test clauses of ITSAR and associated tools</vt:lpstr>
      <vt:lpstr>Abbreviations</vt:lpstr>
      <vt:lpstr>Section 10.2 Handling of ICMP</vt:lpstr>
      <vt:lpstr>Table 1 -  Requirements Optional/Permitted</vt:lpstr>
      <vt:lpstr>Table 2 : Decisive Requirements</vt:lpstr>
      <vt:lpstr>Summary</vt:lpstr>
      <vt:lpstr>PowerPoint Presentation</vt:lpstr>
      <vt:lpstr>ETSI TS 133 117 V14.2.0 (2017-07) Rel 14 recommendations  </vt:lpstr>
      <vt:lpstr>Available open source tools</vt:lpstr>
      <vt:lpstr>Case Study: Nping </vt:lpstr>
      <vt:lpstr>Case Study:  Malformed Packet</vt:lpstr>
      <vt:lpstr>Case Study: Well-formed but ineffective</vt:lpstr>
      <vt:lpstr>Peeling back the layers…</vt:lpstr>
      <vt:lpstr>Redirect Packet - structure</vt:lpstr>
      <vt:lpstr>Challenges before us</vt:lpstr>
      <vt:lpstr>A solution…</vt:lpstr>
      <vt:lpstr>Table 2 Implemented Algorithm</vt:lpstr>
      <vt:lpstr>Table 2 Implemented Algorithm</vt:lpstr>
      <vt:lpstr>Way forward</vt:lpstr>
      <vt:lpstr>Limitations of ICMP test tool v1.0</vt:lpstr>
      <vt:lpstr>Suggestion? Questions?        📧uma.kant91@gov.in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 sas</dc:creator>
  <cp:lastModifiedBy>ad sas</cp:lastModifiedBy>
  <cp:revision>181</cp:revision>
  <dcterms:created xsi:type="dcterms:W3CDTF">2025-02-17T04:51:06Z</dcterms:created>
  <dcterms:modified xsi:type="dcterms:W3CDTF">2025-03-20T05:12:44Z</dcterms:modified>
</cp:coreProperties>
</file>